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5" r:id="rId11"/>
    <p:sldId id="267" r:id="rId12"/>
    <p:sldId id="264" r:id="rId13"/>
    <p:sldId id="26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9B17F-1FEE-4334-BFF7-7AD70DEECE71}" v="17" dt="2022-02-14T17:39:07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0A7F13-86E8-4EAA-84C1-542D31D92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A3865C-906C-4D95-BE7F-BA1ECF483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D9B09F-15B7-49E3-89DA-AADADF6E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668E13-C3B6-4563-8DB5-62E688CE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D2D021-404F-4185-928D-8B182ED6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28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BDCEA1-76CB-4C77-8BCD-B4515B53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FD7B9B-2AAC-465D-BF2C-80EE3FEFC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7EBB7D-26F7-42B2-ACED-3D2943D4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0799CD-F517-4835-A032-AC23BC33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262E10-36BF-42AC-9350-354C9288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27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9B31C3-D49B-4C01-BB5C-6A5AD2256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F7B2B1-12B1-40C1-BC9F-E7DCD24BF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C4C63C-E8F4-4E0F-9543-3015B29D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67A349-FAD9-4AF7-B820-01A96A8A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939F30-C3EE-4BF3-84BB-4097EF4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0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C13B2A-26CD-4B05-845E-0A32E7AB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724AE-5035-4B87-B904-7333A5D5F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00F67B-0C5B-48D8-B3C1-7565B74E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F9B95A-119C-423F-A583-63B77233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EC3104-3AAE-41E7-8E11-D4A9C087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03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8311A-88A2-4C39-8AF1-60303CD2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B2655A-79E8-4246-8F07-E7D597800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629FAA-70EB-4328-9309-C202D642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870647-E22B-449A-BC40-F572EAC6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2DAD26-7355-41F7-B0D2-91DD94E8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8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1E17B-34EB-408F-84F2-0A3FA1B2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1D279-E6FD-4180-8D32-D439A5981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F968C3-5400-4BA4-AE73-EF0D6971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CCC318-62CA-4E7B-A271-4C2AEDE8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C13D2B-E229-4174-A2F3-41163DCB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C3E55E-65C8-4477-89B9-333B8355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83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F9B52-95BA-4DBB-BEB8-7B393674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30C690-CA5D-4476-BAD0-20D7FB41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E12EC4-CE32-4468-9BC2-3F7CE1EB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9B948F-3F36-43A2-B24B-BB9C0FCAE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7ABDFD-7251-43C7-986A-B239535FE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FE9B66F-2008-40D3-A413-8D5EC24B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DBDB01-4842-487E-803E-87AB4780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4583E46-73E1-4384-ABD2-87861D38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57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97C23-05E4-4F23-9657-F9C07135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53798A-915C-4A34-85A6-1707EAAC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BA3EB8-9099-4059-BFD3-1B58682C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D0C24D-27D2-4F28-86F7-7C8B50C4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39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2BC707-A7FC-4A42-9634-84095F23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DCED1C-CBDA-473D-9C7D-C7F3EF2C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6644A0-005B-4974-9D82-46BB2E5B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56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515C55-AE06-4A59-9712-3D99BC03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9AEA34-0244-4E33-BC61-56A39970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43D686-0B0A-40EA-83D2-45FAD4F3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7C0264-8C2C-42A0-AFC4-92BDE809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2E720C-BA66-4419-9F62-0D0597A0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8FD3D4-4D0A-4B37-B679-1B523CFA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00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9426F-639B-4773-AA6A-92751832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03A963-C89C-4E6C-A384-970264FF5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48C333-C4C7-438B-867F-94AAED7AB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A686A3-103C-4484-8A5E-F67DE21C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9751DD-0E82-4D3D-8ED3-4C0E2D60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6A72B3-2DBA-43DE-A9F2-5ECBF520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00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CF42EB-EDD0-4C50-B79D-D2A6F021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E2670B-DD80-4167-8AD3-663159C2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F72647-B4E2-4B99-A796-6CC08DDF4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E177-EEDE-4152-A4C9-E533FE9623E2}" type="datetimeFigureOut">
              <a:rPr lang="it-IT" smtClean="0"/>
              <a:t>15/02/2022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139379-45B3-472D-9BFD-3A0D4FA79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B154AB-F063-4570-985D-B8E19B20F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E32D-4664-4F21-A867-0E051AD78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71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565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9B0FAB-3793-45A1-B333-1A33B2D0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Ucraina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A3BB7F-3A19-43D8-BC06-25284E5B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E07541D-95A0-4ACA-87AD-E8FBFCE58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" b="17121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21F588-6550-4145-AC92-5003F74A9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3" r="3500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858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718B5D-9E6F-42D6-9D62-3B4D995A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000"/>
              <a:t> Su cosa si basa l'economia dell'Ucraina?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5997E2-FE9E-4A43-A2F9-9A6A08496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L'Ucraina è un paese ricco di materie prime. </a:t>
            </a:r>
          </a:p>
          <a:p>
            <a:pPr marL="0" indent="0" algn="just">
              <a:buNone/>
            </a:pPr>
            <a:r>
              <a:rPr lang="it-IT" sz="2200" dirty="0"/>
              <a:t>Il paese possiede vasti giacimenti di carbone, di minerali, di ferro ed ha anche riserve di petrolio e di gas naturale. </a:t>
            </a:r>
          </a:p>
          <a:p>
            <a:pPr marL="0" indent="0" algn="just">
              <a:buNone/>
            </a:pPr>
            <a:r>
              <a:rPr lang="it-IT" sz="2200" dirty="0"/>
              <a:t>La produzione di minerali di ferro è molto importante e fornisce la materia prima per l'industria siderurgica nazionale.</a:t>
            </a:r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4" name="Immagine 3" descr="Immagine che contiene cielo, esterni, camion&#10;&#10;Descrizione generata automaticamente">
            <a:extLst>
              <a:ext uri="{FF2B5EF4-FFF2-40B4-BE49-F238E27FC236}">
                <a16:creationId xmlns:a16="http://schemas.microsoft.com/office/drawing/2014/main" id="{DF9E1C04-8080-4A70-8484-4EC8CC221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24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6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321CD2-46D1-4586-8997-F28AF042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/>
              <a:t>Difficile situazione Politica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3EAC93-8A1A-40C3-9283-A9F2891A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dirty="0"/>
              <a:t>I rapporti tra Ucraini e Russi sono tesi, perché i primi vedono i secondi come invasori e sono favorevoli a un avvicinamento ai paesi della Nato. </a:t>
            </a:r>
          </a:p>
          <a:p>
            <a:pPr marL="0" indent="0">
              <a:buNone/>
            </a:pPr>
            <a:r>
              <a:rPr lang="it-IT" sz="2400" dirty="0"/>
              <a:t>Nel 2014 la Russia si è annessa la Crimea, atto non riconosciuto a livello internazionale.</a:t>
            </a:r>
          </a:p>
          <a:p>
            <a:pPr marL="0" indent="0">
              <a:buNone/>
            </a:pPr>
            <a:r>
              <a:rPr lang="it-IT" sz="2400" dirty="0"/>
              <a:t>Inoltre, ci sono conflitti tra i due stati anche nella </a:t>
            </a:r>
            <a:r>
              <a:rPr lang="it-IT" sz="2400" b="1" dirty="0"/>
              <a:t>regione del Donbass</a:t>
            </a:r>
            <a:r>
              <a:rPr lang="it-IT" sz="2400" dirty="0"/>
              <a:t>, dove si trova un bacino carbonifero molto grande.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Nato = L'Organizzazione del Trattato dell'Atlantico del Nord è un'organizzazione internazionale per la collaborazione nel settore della difesa. Il trattato istitutivo della NATO, il Patto Atlantico, fu firmato a Washington il 4 aprile 1949, ed entrò in vigore il 24 agosto dello stesso anno. I Paesi fondatori della NATO furono Belgio, Canada, Danimarca, Francia, Islanda, Italia, Lussemburgo, Norvegia, Paesi Bassi, Portogallo, Regno Unito e Stati Uniti d'America.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107487-1CA9-4A59-960B-1D6FBFC0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endParaRPr lang="it-IT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545701-4964-4217-8CE8-99C02391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it-IT" sz="1500" dirty="0"/>
              <a:t>Ucraina, Russia e Bielorussia sono unite da forti legami culturali e molti dei loro cittadini sono fra loro imparentati. </a:t>
            </a:r>
          </a:p>
          <a:p>
            <a:pPr marL="0" indent="0" algn="just">
              <a:buNone/>
            </a:pPr>
            <a:r>
              <a:rPr lang="it-IT" sz="1500" dirty="0"/>
              <a:t>Prima di separarsi in tre nazioni distinte con il crollo dell'Urss nel 1991, le 'tre sorelle slave' sono state unite politicamente per secoli sotto l'impero zarista e poi nell'Unione Sovietica.</a:t>
            </a:r>
          </a:p>
          <a:p>
            <a:pPr marL="0" indent="0" algn="just">
              <a:buNone/>
            </a:pPr>
            <a:r>
              <a:rPr lang="it-IT" sz="1500" dirty="0"/>
              <a:t>Putin precedentemente ha invaso e  annesso la Crimea nel febbraio del 2014.</a:t>
            </a:r>
          </a:p>
          <a:p>
            <a:pPr marL="0" indent="0" algn="just">
              <a:buNone/>
            </a:pPr>
            <a:r>
              <a:rPr lang="it-IT" sz="1500" dirty="0"/>
              <a:t>E ha poi alimentato una rivolta armata separatista nella regione di confine del Donbass, dove i ribelli filorussi hanno proclamato due repubbliche autonome a Donetsk e Lugansk. </a:t>
            </a:r>
          </a:p>
          <a:p>
            <a:pPr marL="0" indent="0" algn="just">
              <a:buNone/>
            </a:pPr>
            <a:r>
              <a:rPr lang="it-IT" sz="1500" dirty="0"/>
              <a:t>Il conflitto in questa regione è già costato almeno 14mila morti e ancora non è risolto.</a:t>
            </a: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6283DF38-2196-4B1F-90D3-73382C61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593422"/>
            <a:ext cx="5458968" cy="36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uomo, persona, tuta&#10;&#10;Descrizione generata automaticamente">
            <a:extLst>
              <a:ext uri="{FF2B5EF4-FFF2-40B4-BE49-F238E27FC236}">
                <a16:creationId xmlns:a16="http://schemas.microsoft.com/office/drawing/2014/main" id="{98504954-9C9D-4C1B-931A-B1A21E8B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43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magine 3" descr="Immagine che contiene parete, persona, uomo, cravatta&#10;&#10;Descrizione generata automaticamente">
            <a:extLst>
              <a:ext uri="{FF2B5EF4-FFF2-40B4-BE49-F238E27FC236}">
                <a16:creationId xmlns:a16="http://schemas.microsoft.com/office/drawing/2014/main" id="{300410ED-45FF-4C1A-B9D9-DFB0BFE68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90" b="32090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Immagine 4" descr="Immagine che contiene persona, uomo, tuta, cravatta&#10;&#10;Descrizione generata automaticamente">
            <a:extLst>
              <a:ext uri="{FF2B5EF4-FFF2-40B4-BE49-F238E27FC236}">
                <a16:creationId xmlns:a16="http://schemas.microsoft.com/office/drawing/2014/main" id="{2A4CAE7E-4B11-4509-8006-E9596BAD0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95" r="-1" b="6610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8AAB46-8A35-4102-A532-0CD5BC94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it-IT" sz="3400"/>
              <a:t>Relazioni Diplomatiche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E52FE-9220-42CF-AC9E-4BE6098A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L'Ucraina chiede da tempo di entrare nella Nato, ma non ne fa parte. </a:t>
            </a:r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Al momento diversi leader - il presidente americano </a:t>
            </a:r>
            <a:r>
              <a:rPr lang="it-IT" sz="1800" dirty="0" err="1"/>
              <a:t>Joe</a:t>
            </a:r>
            <a:r>
              <a:rPr lang="it-IT" sz="1800" dirty="0"/>
              <a:t> Biden, quello francese Emmanuel Macron, il presidente del Consiglio Mario Draghi- hanno parlato con Putin, vi sono stati colloqui fra ministri degli Esteri, fra la Nato e la Russia, missioni diplomatiche in Ucraina e Russia. </a:t>
            </a:r>
          </a:p>
        </p:txBody>
      </p:sp>
    </p:spTree>
    <p:extLst>
      <p:ext uri="{BB962C8B-B14F-4D97-AF65-F5344CB8AC3E}">
        <p14:creationId xmlns:p14="http://schemas.microsoft.com/office/powerpoint/2010/main" val="279649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C480E0-08F6-445F-82DD-29376481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Dati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8A104-FDDB-4D3E-BBD6-B21188AFE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bg1">
                    <a:alpha val="60000"/>
                  </a:schemeClr>
                </a:solidFill>
              </a:rPr>
              <a:t>Forma di governo: Repubblica presidenziale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>
                    <a:alpha val="60000"/>
                  </a:schemeClr>
                </a:solidFill>
              </a:rPr>
              <a:t>Capitale: Kiev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>
                    <a:alpha val="60000"/>
                  </a:schemeClr>
                </a:solidFill>
              </a:rPr>
              <a:t>Popolazione: 42 milioni di abitanti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CF9268-4AD2-4771-9605-78E1DB83E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810"/>
          <a:stretch/>
        </p:blipFill>
        <p:spPr>
          <a:xfrm>
            <a:off x="5412764" y="1137950"/>
            <a:ext cx="6014185" cy="43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353C29-420C-4AC3-AD91-0A5BDE9E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Kiev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2DE81B-0026-4AE3-BB19-9FA69733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Kiev è la capitale e la maggiore città dell'Ucraina. </a:t>
            </a:r>
          </a:p>
          <a:p>
            <a:pPr marL="0" indent="0" algn="just">
              <a:buNone/>
            </a:pPr>
            <a:r>
              <a:rPr lang="it-IT" sz="2200" dirty="0"/>
              <a:t>Nel 2020 la popolazione era pari a 2 967 360 abitanti.</a:t>
            </a:r>
          </a:p>
          <a:p>
            <a:pPr marL="0" indent="0" algn="just">
              <a:buNone/>
            </a:pPr>
            <a:r>
              <a:rPr lang="it-IT" sz="2200" dirty="0"/>
              <a:t>La città sorge nella parte settentrionale dell'Ucraina, sulle rive del fiume Dnepr, non distante dal confine bielorusso. </a:t>
            </a:r>
          </a:p>
        </p:txBody>
      </p:sp>
      <p:pic>
        <p:nvPicPr>
          <p:cNvPr id="4" name="Immagine 3" descr="Immagine che contiene erba, esterni&#10;&#10;Descrizione generata automaticamente">
            <a:extLst>
              <a:ext uri="{FF2B5EF4-FFF2-40B4-BE49-F238E27FC236}">
                <a16:creationId xmlns:a16="http://schemas.microsoft.com/office/drawing/2014/main" id="{A54427FE-BA59-4A31-A7AE-C3C3AC6B9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8" r="74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718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56EDA5-3707-4FC8-9440-791F89B7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Casa delle Chimere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1AED999-3D09-4CC5-A751-9DE7F096A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015" y="1714996"/>
            <a:ext cx="4913785" cy="32438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E27D33-16E4-4065-93B3-BBEC8AA7A225}"/>
              </a:ext>
            </a:extLst>
          </p:cNvPr>
          <p:cNvSpPr txBox="1"/>
          <p:nvPr/>
        </p:nvSpPr>
        <p:spPr>
          <a:xfrm>
            <a:off x="1270489" y="1951672"/>
            <a:ext cx="4198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Casa delle Chimere è un edificio in stile liberty di Kiev in Ucraina.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nome non è dovuto al mito della Chimera, ma a quel particolare stile architettonico, noto appunto come stile chimera, in cui figure di animali sono applicati come elementi decorativi di un edificio.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0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7AD4D62-2B74-44EA-9C5F-F2470C3C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Posizione geografica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9FAB51-9B5E-478F-A329-54DD10A3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bg1">
                    <a:alpha val="60000"/>
                  </a:schemeClr>
                </a:solidFill>
              </a:rPr>
              <a:t>L'Ucraina confina a nord con la Bielorussia, a nord-est con la Russia, a sud-ovest con la Moldova e la Romania e a ovest con l'Ungheria, la Slovacchia e la Polonia.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>
                    <a:alpha val="60000"/>
                  </a:schemeClr>
                </a:solidFill>
              </a:rPr>
              <a:t>Si affaccia a sud sul Mar Nero e sul Mare d'Azov, tra i quali si protende la Penisola di Crimea.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8D4012-85D5-4207-83AB-BE759C545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74"/>
          <a:stretch/>
        </p:blipFill>
        <p:spPr>
          <a:xfrm>
            <a:off x="5411053" y="1038362"/>
            <a:ext cx="6014185" cy="43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4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91DA50-DBA4-448A-93DE-7E0E83298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endParaRPr lang="it-IT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12037-BB32-47EF-91DA-C136E836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 Il territorio è per gran parte pianeggiante e collinare, eccetto la catena dei Carpazi nell'estremo sud-est e la parte meridionale della penisola di Crimea; l'agricoltura ha sempre rivestito un ruolo primario (quasi il 58% del Paese è coltivato), rilevanti le attività industriali legate alle risorse minerarie.</a:t>
            </a: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AD1F90ED-532D-44AF-968E-D4F47B3D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69550"/>
            <a:ext cx="6903720" cy="49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4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F142AD6-C7BE-476A-A7C9-D62ADBC7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8" b="1964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60359B-86A5-4572-A56B-7C88081A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Tutti i maggiori fiumi della Nazione sono facilmente navigabili per via delle scarse pendenze e si gettano nel Mar Nero.</a:t>
            </a:r>
          </a:p>
          <a:p>
            <a:pPr marL="0" indent="0">
              <a:buNone/>
            </a:pPr>
            <a:r>
              <a:rPr lang="it-IT" sz="2000" dirty="0"/>
              <a:t>Tra i più importanti: </a:t>
            </a:r>
          </a:p>
          <a:p>
            <a:pPr marL="0" indent="0">
              <a:buNone/>
            </a:pPr>
            <a:r>
              <a:rPr lang="it-IT" sz="2000" dirty="0"/>
              <a:t>il fiume Dnepr, seguono il fiume Dnestr e </a:t>
            </a:r>
            <a:r>
              <a:rPr lang="it-IT" sz="2000" dirty="0" err="1"/>
              <a:t>Donec</a:t>
            </a:r>
            <a:r>
              <a:rPr lang="it-IT" sz="2000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1C8BA598-AFF9-44F3-B003-0705E59F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861284"/>
            <a:ext cx="6253212" cy="42052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097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B06674-9332-4A69-A30D-BC4312D1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it-IT" sz="36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E409B4-3BE6-4C15-B834-F2556680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L'Ucraina ha un clima continentale temperato, con inverni piuttosto rigidi ed estati calde, la zona meridionale della Crimea ha invece caratteristiche subtropicali; le precipitazioni risultano di maggiore entità nei mesi estivi.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2A47B927-105D-4259-94D6-35BFE5ED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2399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694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Ucraina </vt:lpstr>
      <vt:lpstr>Dati generali</vt:lpstr>
      <vt:lpstr>Kiev</vt:lpstr>
      <vt:lpstr>Casa delle Chimere</vt:lpstr>
      <vt:lpstr>Posizione geografica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Su cosa si basa l'economia dell'Ucraina?</vt:lpstr>
      <vt:lpstr>Difficile situazione Politica</vt:lpstr>
      <vt:lpstr>Presentazione standard di PowerPoint</vt:lpstr>
      <vt:lpstr>Relazioni Diplomatiche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Ucraina</dc:title>
  <dc:creator>Pierpaolo Giuliani</dc:creator>
  <cp:lastModifiedBy>Pierpaolo Giuliani</cp:lastModifiedBy>
  <cp:revision>2</cp:revision>
  <dcterms:created xsi:type="dcterms:W3CDTF">2022-02-14T14:39:12Z</dcterms:created>
  <dcterms:modified xsi:type="dcterms:W3CDTF">2022-02-15T05:40:22Z</dcterms:modified>
</cp:coreProperties>
</file>