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75" r:id="rId4"/>
    <p:sldId id="277" r:id="rId5"/>
    <p:sldId id="269" r:id="rId6"/>
    <p:sldId id="264" r:id="rId7"/>
    <p:sldId id="289" r:id="rId8"/>
    <p:sldId id="287" r:id="rId9"/>
    <p:sldId id="267" r:id="rId10"/>
    <p:sldId id="274" r:id="rId11"/>
    <p:sldId id="278" r:id="rId12"/>
    <p:sldId id="257" r:id="rId13"/>
    <p:sldId id="279" r:id="rId14"/>
    <p:sldId id="280" r:id="rId15"/>
    <p:sldId id="282" r:id="rId16"/>
    <p:sldId id="281" r:id="rId17"/>
    <p:sldId id="268" r:id="rId18"/>
    <p:sldId id="286" r:id="rId19"/>
    <p:sldId id="283" r:id="rId20"/>
    <p:sldId id="290" r:id="rId21"/>
    <p:sldId id="291" r:id="rId22"/>
    <p:sldId id="292" r:id="rId23"/>
    <p:sldId id="293" r:id="rId24"/>
    <p:sldId id="258" r:id="rId25"/>
    <p:sldId id="273" r:id="rId26"/>
    <p:sldId id="272" r:id="rId27"/>
    <p:sldId id="266" r:id="rId28"/>
    <p:sldId id="265" r:id="rId29"/>
    <p:sldId id="271" r:id="rId3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83D367-3BFD-4AAB-9832-6DD4DD02BAB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0984322-8722-49CB-84EB-ACC818EE1E4D}">
      <dgm:prSet/>
      <dgm:spPr/>
      <dgm:t>
        <a:bodyPr/>
        <a:lstStyle/>
        <a:p>
          <a:r>
            <a:rPr lang="it-IT"/>
            <a:t>La Russia è scarsamente popolata: densità di popolazione di 8 abitanti/km².</a:t>
          </a:r>
          <a:endParaRPr lang="en-US"/>
        </a:p>
      </dgm:t>
    </dgm:pt>
    <dgm:pt modelId="{1A2C7BE3-9346-4BBF-BDEA-72C5F75D3BAF}" type="parTrans" cxnId="{D3066D8C-C41C-4345-8507-86A3D7B29CFE}">
      <dgm:prSet/>
      <dgm:spPr/>
      <dgm:t>
        <a:bodyPr/>
        <a:lstStyle/>
        <a:p>
          <a:endParaRPr lang="en-US"/>
        </a:p>
      </dgm:t>
    </dgm:pt>
    <dgm:pt modelId="{CB71AA6D-619F-40D9-AE26-3A65F723AFA5}" type="sibTrans" cxnId="{D3066D8C-C41C-4345-8507-86A3D7B29CFE}">
      <dgm:prSet/>
      <dgm:spPr/>
      <dgm:t>
        <a:bodyPr/>
        <a:lstStyle/>
        <a:p>
          <a:endParaRPr lang="en-US"/>
        </a:p>
      </dgm:t>
    </dgm:pt>
    <dgm:pt modelId="{C9BC817C-A420-40B5-B467-2E93D4973433}">
      <dgm:prSet/>
      <dgm:spPr/>
      <dgm:t>
        <a:bodyPr/>
        <a:lstStyle/>
        <a:p>
          <a:r>
            <a:rPr lang="it-IT"/>
            <a:t>Popolazione: quasi 150 milioni di abitanti; il 75% vive nella parte europea.</a:t>
          </a:r>
          <a:endParaRPr lang="en-US"/>
        </a:p>
      </dgm:t>
    </dgm:pt>
    <dgm:pt modelId="{10E95170-D447-4961-8280-19734771BAC5}" type="parTrans" cxnId="{F76FD773-99D7-4B88-889C-6C8249D7A0C6}">
      <dgm:prSet/>
      <dgm:spPr/>
      <dgm:t>
        <a:bodyPr/>
        <a:lstStyle/>
        <a:p>
          <a:endParaRPr lang="en-US"/>
        </a:p>
      </dgm:t>
    </dgm:pt>
    <dgm:pt modelId="{AAEDEF8D-A296-4035-9A67-89F8B740DE2D}" type="sibTrans" cxnId="{F76FD773-99D7-4B88-889C-6C8249D7A0C6}">
      <dgm:prSet/>
      <dgm:spPr/>
      <dgm:t>
        <a:bodyPr/>
        <a:lstStyle/>
        <a:p>
          <a:endParaRPr lang="en-US"/>
        </a:p>
      </dgm:t>
    </dgm:pt>
    <dgm:pt modelId="{35888D4F-6B91-433C-B808-A08E4F7FF2B9}">
      <dgm:prSet/>
      <dgm:spPr/>
      <dgm:t>
        <a:bodyPr/>
        <a:lstStyle/>
        <a:p>
          <a:r>
            <a:rPr lang="it-IT"/>
            <a:t>La lingua più diffusa è il russo (80% della popolazione), ma le lingue riconosciute sono 90.</a:t>
          </a:r>
          <a:endParaRPr lang="en-US"/>
        </a:p>
      </dgm:t>
    </dgm:pt>
    <dgm:pt modelId="{FAD65401-3415-42A8-88CB-5C74D2684087}" type="parTrans" cxnId="{3829B734-0EAC-4A31-8B99-C9989EAB7B12}">
      <dgm:prSet/>
      <dgm:spPr/>
      <dgm:t>
        <a:bodyPr/>
        <a:lstStyle/>
        <a:p>
          <a:endParaRPr lang="en-US"/>
        </a:p>
      </dgm:t>
    </dgm:pt>
    <dgm:pt modelId="{ECFF8AA6-C672-4501-ABD4-136AB50C3E8E}" type="sibTrans" cxnId="{3829B734-0EAC-4A31-8B99-C9989EAB7B12}">
      <dgm:prSet/>
      <dgm:spPr/>
      <dgm:t>
        <a:bodyPr/>
        <a:lstStyle/>
        <a:p>
          <a:endParaRPr lang="en-US"/>
        </a:p>
      </dgm:t>
    </dgm:pt>
    <dgm:pt modelId="{517DCE4A-F532-4621-86AA-F89C9A180FDF}">
      <dgm:prSet/>
      <dgm:spPr/>
      <dgm:t>
        <a:bodyPr/>
        <a:lstStyle/>
        <a:p>
          <a:r>
            <a:rPr lang="it-IT"/>
            <a:t>Ci sono 160 etnie.</a:t>
          </a:r>
          <a:endParaRPr lang="en-US"/>
        </a:p>
      </dgm:t>
    </dgm:pt>
    <dgm:pt modelId="{79648B74-33E1-43ED-A22F-845F81A38612}" type="parTrans" cxnId="{AEA29704-0016-4AA4-ACCD-79B9B2856F00}">
      <dgm:prSet/>
      <dgm:spPr/>
      <dgm:t>
        <a:bodyPr/>
        <a:lstStyle/>
        <a:p>
          <a:endParaRPr lang="en-US"/>
        </a:p>
      </dgm:t>
    </dgm:pt>
    <dgm:pt modelId="{04842CAA-5F7D-46DE-A841-5FF6076A5118}" type="sibTrans" cxnId="{AEA29704-0016-4AA4-ACCD-79B9B2856F00}">
      <dgm:prSet/>
      <dgm:spPr/>
      <dgm:t>
        <a:bodyPr/>
        <a:lstStyle/>
        <a:p>
          <a:endParaRPr lang="en-US"/>
        </a:p>
      </dgm:t>
    </dgm:pt>
    <dgm:pt modelId="{E855667A-AF2B-4D1A-B9CA-46F84B0B2777}" type="pres">
      <dgm:prSet presAssocID="{EA83D367-3BFD-4AAB-9832-6DD4DD02BABA}" presName="root" presStyleCnt="0">
        <dgm:presLayoutVars>
          <dgm:dir/>
          <dgm:resizeHandles val="exact"/>
        </dgm:presLayoutVars>
      </dgm:prSet>
      <dgm:spPr/>
    </dgm:pt>
    <dgm:pt modelId="{2C430D69-AB4D-4AF6-A789-9DD2E0E74670}" type="pres">
      <dgm:prSet presAssocID="{C0984322-8722-49CB-84EB-ACC818EE1E4D}" presName="compNode" presStyleCnt="0"/>
      <dgm:spPr/>
    </dgm:pt>
    <dgm:pt modelId="{D468A710-6314-4607-8720-D63CECD8DE06}" type="pres">
      <dgm:prSet presAssocID="{C0984322-8722-49CB-84EB-ACC818EE1E4D}" presName="bgRect" presStyleLbl="bgShp" presStyleIdx="0" presStyleCnt="4"/>
      <dgm:spPr/>
    </dgm:pt>
    <dgm:pt modelId="{F05C9CAB-9A81-46C2-A952-459D6FA4D591}" type="pres">
      <dgm:prSet presAssocID="{C0984322-8722-49CB-84EB-ACC818EE1E4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enieBottle"/>
        </a:ext>
      </dgm:extLst>
    </dgm:pt>
    <dgm:pt modelId="{EB8A515B-8E5A-4ED1-A5CE-B1EC91776A69}" type="pres">
      <dgm:prSet presAssocID="{C0984322-8722-49CB-84EB-ACC818EE1E4D}" presName="spaceRect" presStyleCnt="0"/>
      <dgm:spPr/>
    </dgm:pt>
    <dgm:pt modelId="{8AF6CA21-0B8F-452F-BAC4-DEDDC5B3ED23}" type="pres">
      <dgm:prSet presAssocID="{C0984322-8722-49CB-84EB-ACC818EE1E4D}" presName="parTx" presStyleLbl="revTx" presStyleIdx="0" presStyleCnt="4">
        <dgm:presLayoutVars>
          <dgm:chMax val="0"/>
          <dgm:chPref val="0"/>
        </dgm:presLayoutVars>
      </dgm:prSet>
      <dgm:spPr/>
    </dgm:pt>
    <dgm:pt modelId="{7E05D680-4D9E-4BE3-8B41-49BD3648FCE3}" type="pres">
      <dgm:prSet presAssocID="{CB71AA6D-619F-40D9-AE26-3A65F723AFA5}" presName="sibTrans" presStyleCnt="0"/>
      <dgm:spPr/>
    </dgm:pt>
    <dgm:pt modelId="{30F29E36-516E-446D-BAF8-C4249437EF1A}" type="pres">
      <dgm:prSet presAssocID="{C9BC817C-A420-40B5-B467-2E93D4973433}" presName="compNode" presStyleCnt="0"/>
      <dgm:spPr/>
    </dgm:pt>
    <dgm:pt modelId="{EA9AC53F-8076-4398-9108-4D241257D864}" type="pres">
      <dgm:prSet presAssocID="{C9BC817C-A420-40B5-B467-2E93D4973433}" presName="bgRect" presStyleLbl="bgShp" presStyleIdx="1" presStyleCnt="4"/>
      <dgm:spPr/>
    </dgm:pt>
    <dgm:pt modelId="{8C5EB851-7473-4D8E-AB3A-32D51AC163D8}" type="pres">
      <dgm:prSet presAssocID="{C9BC817C-A420-40B5-B467-2E93D497343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F2347FCF-DE57-4206-868E-C22609772135}" type="pres">
      <dgm:prSet presAssocID="{C9BC817C-A420-40B5-B467-2E93D4973433}" presName="spaceRect" presStyleCnt="0"/>
      <dgm:spPr/>
    </dgm:pt>
    <dgm:pt modelId="{DEFBBFE4-0D20-450E-9D49-4DD6A66B3392}" type="pres">
      <dgm:prSet presAssocID="{C9BC817C-A420-40B5-B467-2E93D4973433}" presName="parTx" presStyleLbl="revTx" presStyleIdx="1" presStyleCnt="4">
        <dgm:presLayoutVars>
          <dgm:chMax val="0"/>
          <dgm:chPref val="0"/>
        </dgm:presLayoutVars>
      </dgm:prSet>
      <dgm:spPr/>
    </dgm:pt>
    <dgm:pt modelId="{A1B7BCF6-8C56-4E93-9178-54600898BB02}" type="pres">
      <dgm:prSet presAssocID="{AAEDEF8D-A296-4035-9A67-89F8B740DE2D}" presName="sibTrans" presStyleCnt="0"/>
      <dgm:spPr/>
    </dgm:pt>
    <dgm:pt modelId="{CC103C6C-9B57-496F-AA08-019D55E05148}" type="pres">
      <dgm:prSet presAssocID="{35888D4F-6B91-433C-B808-A08E4F7FF2B9}" presName="compNode" presStyleCnt="0"/>
      <dgm:spPr/>
    </dgm:pt>
    <dgm:pt modelId="{F73E252D-FD6A-40D3-B554-7C8F26ADB257}" type="pres">
      <dgm:prSet presAssocID="{35888D4F-6B91-433C-B808-A08E4F7FF2B9}" presName="bgRect" presStyleLbl="bgShp" presStyleIdx="2" presStyleCnt="4"/>
      <dgm:spPr/>
    </dgm:pt>
    <dgm:pt modelId="{CB957FB0-5CD6-43DE-9241-7D690A82DA00}" type="pres">
      <dgm:prSet presAssocID="{35888D4F-6B91-433C-B808-A08E4F7FF2B9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mono"/>
        </a:ext>
      </dgm:extLst>
    </dgm:pt>
    <dgm:pt modelId="{7703CA87-25DF-4AD9-B583-D68B124BFE58}" type="pres">
      <dgm:prSet presAssocID="{35888D4F-6B91-433C-B808-A08E4F7FF2B9}" presName="spaceRect" presStyleCnt="0"/>
      <dgm:spPr/>
    </dgm:pt>
    <dgm:pt modelId="{A48EF66F-EB11-4775-8629-F537F65A0BC4}" type="pres">
      <dgm:prSet presAssocID="{35888D4F-6B91-433C-B808-A08E4F7FF2B9}" presName="parTx" presStyleLbl="revTx" presStyleIdx="2" presStyleCnt="4">
        <dgm:presLayoutVars>
          <dgm:chMax val="0"/>
          <dgm:chPref val="0"/>
        </dgm:presLayoutVars>
      </dgm:prSet>
      <dgm:spPr/>
    </dgm:pt>
    <dgm:pt modelId="{5DF833F6-4B9D-4FE5-904E-C76E81A83F69}" type="pres">
      <dgm:prSet presAssocID="{ECFF8AA6-C672-4501-ABD4-136AB50C3E8E}" presName="sibTrans" presStyleCnt="0"/>
      <dgm:spPr/>
    </dgm:pt>
    <dgm:pt modelId="{E8C28CDE-3C62-4808-B486-E8EE01DD8906}" type="pres">
      <dgm:prSet presAssocID="{517DCE4A-F532-4621-86AA-F89C9A180FDF}" presName="compNode" presStyleCnt="0"/>
      <dgm:spPr/>
    </dgm:pt>
    <dgm:pt modelId="{DEC5B28A-CFED-41CC-A81C-D391599B8F04}" type="pres">
      <dgm:prSet presAssocID="{517DCE4A-F532-4621-86AA-F89C9A180FDF}" presName="bgRect" presStyleLbl="bgShp" presStyleIdx="3" presStyleCnt="4"/>
      <dgm:spPr/>
    </dgm:pt>
    <dgm:pt modelId="{408D61A5-3ED4-4407-8890-81591C65B931}" type="pres">
      <dgm:prSet presAssocID="{517DCE4A-F532-4621-86AA-F89C9A180FD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1CAD080A-BCD9-43A1-9644-D2B0BBDDCB5D}" type="pres">
      <dgm:prSet presAssocID="{517DCE4A-F532-4621-86AA-F89C9A180FDF}" presName="spaceRect" presStyleCnt="0"/>
      <dgm:spPr/>
    </dgm:pt>
    <dgm:pt modelId="{BC388987-7A84-4AE8-AB08-C501393E4FEA}" type="pres">
      <dgm:prSet presAssocID="{517DCE4A-F532-4621-86AA-F89C9A180FD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AEA29704-0016-4AA4-ACCD-79B9B2856F00}" srcId="{EA83D367-3BFD-4AAB-9832-6DD4DD02BABA}" destId="{517DCE4A-F532-4621-86AA-F89C9A180FDF}" srcOrd="3" destOrd="0" parTransId="{79648B74-33E1-43ED-A22F-845F81A38612}" sibTransId="{04842CAA-5F7D-46DE-A841-5FF6076A5118}"/>
    <dgm:cxn modelId="{FAF4490A-4E69-4663-BF20-D14BA8FDB267}" type="presOf" srcId="{EA83D367-3BFD-4AAB-9832-6DD4DD02BABA}" destId="{E855667A-AF2B-4D1A-B9CA-46F84B0B2777}" srcOrd="0" destOrd="0" presId="urn:microsoft.com/office/officeart/2018/2/layout/IconVerticalSolidList"/>
    <dgm:cxn modelId="{3829B734-0EAC-4A31-8B99-C9989EAB7B12}" srcId="{EA83D367-3BFD-4AAB-9832-6DD4DD02BABA}" destId="{35888D4F-6B91-433C-B808-A08E4F7FF2B9}" srcOrd="2" destOrd="0" parTransId="{FAD65401-3415-42A8-88CB-5C74D2684087}" sibTransId="{ECFF8AA6-C672-4501-ABD4-136AB50C3E8E}"/>
    <dgm:cxn modelId="{7269623D-38B3-48A8-9868-942F4A93BA8D}" type="presOf" srcId="{C0984322-8722-49CB-84EB-ACC818EE1E4D}" destId="{8AF6CA21-0B8F-452F-BAC4-DEDDC5B3ED23}" srcOrd="0" destOrd="0" presId="urn:microsoft.com/office/officeart/2018/2/layout/IconVerticalSolidList"/>
    <dgm:cxn modelId="{E01A6A5E-3151-48AB-830B-76924BED8397}" type="presOf" srcId="{517DCE4A-F532-4621-86AA-F89C9A180FDF}" destId="{BC388987-7A84-4AE8-AB08-C501393E4FEA}" srcOrd="0" destOrd="0" presId="urn:microsoft.com/office/officeart/2018/2/layout/IconVerticalSolidList"/>
    <dgm:cxn modelId="{F76FD773-99D7-4B88-889C-6C8249D7A0C6}" srcId="{EA83D367-3BFD-4AAB-9832-6DD4DD02BABA}" destId="{C9BC817C-A420-40B5-B467-2E93D4973433}" srcOrd="1" destOrd="0" parTransId="{10E95170-D447-4961-8280-19734771BAC5}" sibTransId="{AAEDEF8D-A296-4035-9A67-89F8B740DE2D}"/>
    <dgm:cxn modelId="{DCCC4877-1F93-41FE-B989-1052D90CAD64}" type="presOf" srcId="{35888D4F-6B91-433C-B808-A08E4F7FF2B9}" destId="{A48EF66F-EB11-4775-8629-F537F65A0BC4}" srcOrd="0" destOrd="0" presId="urn:microsoft.com/office/officeart/2018/2/layout/IconVerticalSolidList"/>
    <dgm:cxn modelId="{D3066D8C-C41C-4345-8507-86A3D7B29CFE}" srcId="{EA83D367-3BFD-4AAB-9832-6DD4DD02BABA}" destId="{C0984322-8722-49CB-84EB-ACC818EE1E4D}" srcOrd="0" destOrd="0" parTransId="{1A2C7BE3-9346-4BBF-BDEA-72C5F75D3BAF}" sibTransId="{CB71AA6D-619F-40D9-AE26-3A65F723AFA5}"/>
    <dgm:cxn modelId="{B6719EF5-D90D-4F4A-815B-DCC3B46505A3}" type="presOf" srcId="{C9BC817C-A420-40B5-B467-2E93D4973433}" destId="{DEFBBFE4-0D20-450E-9D49-4DD6A66B3392}" srcOrd="0" destOrd="0" presId="urn:microsoft.com/office/officeart/2018/2/layout/IconVerticalSolidList"/>
    <dgm:cxn modelId="{2EF64A2D-C90F-45A0-B2B5-FA4DB96381DB}" type="presParOf" srcId="{E855667A-AF2B-4D1A-B9CA-46F84B0B2777}" destId="{2C430D69-AB4D-4AF6-A789-9DD2E0E74670}" srcOrd="0" destOrd="0" presId="urn:microsoft.com/office/officeart/2018/2/layout/IconVerticalSolidList"/>
    <dgm:cxn modelId="{B57AAF9A-6E7A-43F9-AFCF-9742CFAD91A2}" type="presParOf" srcId="{2C430D69-AB4D-4AF6-A789-9DD2E0E74670}" destId="{D468A710-6314-4607-8720-D63CECD8DE06}" srcOrd="0" destOrd="0" presId="urn:microsoft.com/office/officeart/2018/2/layout/IconVerticalSolidList"/>
    <dgm:cxn modelId="{FB24323D-1BB3-46AC-81B1-75B693CBF1AC}" type="presParOf" srcId="{2C430D69-AB4D-4AF6-A789-9DD2E0E74670}" destId="{F05C9CAB-9A81-46C2-A952-459D6FA4D591}" srcOrd="1" destOrd="0" presId="urn:microsoft.com/office/officeart/2018/2/layout/IconVerticalSolidList"/>
    <dgm:cxn modelId="{D96DD72D-71CD-4730-83D8-0CEC516D213C}" type="presParOf" srcId="{2C430D69-AB4D-4AF6-A789-9DD2E0E74670}" destId="{EB8A515B-8E5A-4ED1-A5CE-B1EC91776A69}" srcOrd="2" destOrd="0" presId="urn:microsoft.com/office/officeart/2018/2/layout/IconVerticalSolidList"/>
    <dgm:cxn modelId="{60AB9727-3A88-4EA2-8482-9C1DF710F213}" type="presParOf" srcId="{2C430D69-AB4D-4AF6-A789-9DD2E0E74670}" destId="{8AF6CA21-0B8F-452F-BAC4-DEDDC5B3ED23}" srcOrd="3" destOrd="0" presId="urn:microsoft.com/office/officeart/2018/2/layout/IconVerticalSolidList"/>
    <dgm:cxn modelId="{0200707D-4E16-474A-9372-8218B00F77A2}" type="presParOf" srcId="{E855667A-AF2B-4D1A-B9CA-46F84B0B2777}" destId="{7E05D680-4D9E-4BE3-8B41-49BD3648FCE3}" srcOrd="1" destOrd="0" presId="urn:microsoft.com/office/officeart/2018/2/layout/IconVerticalSolidList"/>
    <dgm:cxn modelId="{CAEDBA47-FBF1-401D-83BB-5F6C2F72220E}" type="presParOf" srcId="{E855667A-AF2B-4D1A-B9CA-46F84B0B2777}" destId="{30F29E36-516E-446D-BAF8-C4249437EF1A}" srcOrd="2" destOrd="0" presId="urn:microsoft.com/office/officeart/2018/2/layout/IconVerticalSolidList"/>
    <dgm:cxn modelId="{D0F5EE13-5502-43A0-89EB-9352EA4D0870}" type="presParOf" srcId="{30F29E36-516E-446D-BAF8-C4249437EF1A}" destId="{EA9AC53F-8076-4398-9108-4D241257D864}" srcOrd="0" destOrd="0" presId="urn:microsoft.com/office/officeart/2018/2/layout/IconVerticalSolidList"/>
    <dgm:cxn modelId="{922D4AF5-335E-4A02-A11B-C1C683D4FE66}" type="presParOf" srcId="{30F29E36-516E-446D-BAF8-C4249437EF1A}" destId="{8C5EB851-7473-4D8E-AB3A-32D51AC163D8}" srcOrd="1" destOrd="0" presId="urn:microsoft.com/office/officeart/2018/2/layout/IconVerticalSolidList"/>
    <dgm:cxn modelId="{9218B0BF-D3EC-4F72-BA30-549E731D3787}" type="presParOf" srcId="{30F29E36-516E-446D-BAF8-C4249437EF1A}" destId="{F2347FCF-DE57-4206-868E-C22609772135}" srcOrd="2" destOrd="0" presId="urn:microsoft.com/office/officeart/2018/2/layout/IconVerticalSolidList"/>
    <dgm:cxn modelId="{B37B87F9-4B20-4FCE-972E-3DBC7906557B}" type="presParOf" srcId="{30F29E36-516E-446D-BAF8-C4249437EF1A}" destId="{DEFBBFE4-0D20-450E-9D49-4DD6A66B3392}" srcOrd="3" destOrd="0" presId="urn:microsoft.com/office/officeart/2018/2/layout/IconVerticalSolidList"/>
    <dgm:cxn modelId="{3C64C7B7-276B-4A54-9A0D-7E327CCD63D7}" type="presParOf" srcId="{E855667A-AF2B-4D1A-B9CA-46F84B0B2777}" destId="{A1B7BCF6-8C56-4E93-9178-54600898BB02}" srcOrd="3" destOrd="0" presId="urn:microsoft.com/office/officeart/2018/2/layout/IconVerticalSolidList"/>
    <dgm:cxn modelId="{548DF27C-D40B-4961-A609-9801F9CDDD80}" type="presParOf" srcId="{E855667A-AF2B-4D1A-B9CA-46F84B0B2777}" destId="{CC103C6C-9B57-496F-AA08-019D55E05148}" srcOrd="4" destOrd="0" presId="urn:microsoft.com/office/officeart/2018/2/layout/IconVerticalSolidList"/>
    <dgm:cxn modelId="{0B79817D-E664-433B-B62D-F17DF2D9F450}" type="presParOf" srcId="{CC103C6C-9B57-496F-AA08-019D55E05148}" destId="{F73E252D-FD6A-40D3-B554-7C8F26ADB257}" srcOrd="0" destOrd="0" presId="urn:microsoft.com/office/officeart/2018/2/layout/IconVerticalSolidList"/>
    <dgm:cxn modelId="{B226EA49-426A-40F0-98B9-7256B7D16857}" type="presParOf" srcId="{CC103C6C-9B57-496F-AA08-019D55E05148}" destId="{CB957FB0-5CD6-43DE-9241-7D690A82DA00}" srcOrd="1" destOrd="0" presId="urn:microsoft.com/office/officeart/2018/2/layout/IconVerticalSolidList"/>
    <dgm:cxn modelId="{EEA6681D-703E-4384-8748-C2D81C3FBDA6}" type="presParOf" srcId="{CC103C6C-9B57-496F-AA08-019D55E05148}" destId="{7703CA87-25DF-4AD9-B583-D68B124BFE58}" srcOrd="2" destOrd="0" presId="urn:microsoft.com/office/officeart/2018/2/layout/IconVerticalSolidList"/>
    <dgm:cxn modelId="{65657F8C-888E-4E8F-B78A-ECD72E1EF665}" type="presParOf" srcId="{CC103C6C-9B57-496F-AA08-019D55E05148}" destId="{A48EF66F-EB11-4775-8629-F537F65A0BC4}" srcOrd="3" destOrd="0" presId="urn:microsoft.com/office/officeart/2018/2/layout/IconVerticalSolidList"/>
    <dgm:cxn modelId="{2AD87CC2-0522-4BAD-91A2-BFB501BDCA83}" type="presParOf" srcId="{E855667A-AF2B-4D1A-B9CA-46F84B0B2777}" destId="{5DF833F6-4B9D-4FE5-904E-C76E81A83F69}" srcOrd="5" destOrd="0" presId="urn:microsoft.com/office/officeart/2018/2/layout/IconVerticalSolidList"/>
    <dgm:cxn modelId="{B5D23327-4C98-48FB-A3A0-12736518EB43}" type="presParOf" srcId="{E855667A-AF2B-4D1A-B9CA-46F84B0B2777}" destId="{E8C28CDE-3C62-4808-B486-E8EE01DD8906}" srcOrd="6" destOrd="0" presId="urn:microsoft.com/office/officeart/2018/2/layout/IconVerticalSolidList"/>
    <dgm:cxn modelId="{155EBCA5-6089-4691-B5D7-3C55E24FE78A}" type="presParOf" srcId="{E8C28CDE-3C62-4808-B486-E8EE01DD8906}" destId="{DEC5B28A-CFED-41CC-A81C-D391599B8F04}" srcOrd="0" destOrd="0" presId="urn:microsoft.com/office/officeart/2018/2/layout/IconVerticalSolidList"/>
    <dgm:cxn modelId="{06467970-EC01-4484-95DD-B8D0658CA717}" type="presParOf" srcId="{E8C28CDE-3C62-4808-B486-E8EE01DD8906}" destId="{408D61A5-3ED4-4407-8890-81591C65B931}" srcOrd="1" destOrd="0" presId="urn:microsoft.com/office/officeart/2018/2/layout/IconVerticalSolidList"/>
    <dgm:cxn modelId="{4DF39E29-441D-4B3C-ACD2-E9A82413270C}" type="presParOf" srcId="{E8C28CDE-3C62-4808-B486-E8EE01DD8906}" destId="{1CAD080A-BCD9-43A1-9644-D2B0BBDDCB5D}" srcOrd="2" destOrd="0" presId="urn:microsoft.com/office/officeart/2018/2/layout/IconVerticalSolidList"/>
    <dgm:cxn modelId="{9139B466-9B3C-4C05-81AF-5C7BDE2FC60B}" type="presParOf" srcId="{E8C28CDE-3C62-4808-B486-E8EE01DD8906}" destId="{BC388987-7A84-4AE8-AB08-C501393E4FE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68A710-6314-4607-8720-D63CECD8DE06}">
      <dsp:nvSpPr>
        <dsp:cNvPr id="0" name=""/>
        <dsp:cNvSpPr/>
      </dsp:nvSpPr>
      <dsp:spPr>
        <a:xfrm>
          <a:off x="0" y="2364"/>
          <a:ext cx="6117335" cy="11983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C9CAB-9A81-46C2-A952-459D6FA4D591}">
      <dsp:nvSpPr>
        <dsp:cNvPr id="0" name=""/>
        <dsp:cNvSpPr/>
      </dsp:nvSpPr>
      <dsp:spPr>
        <a:xfrm>
          <a:off x="362489" y="271984"/>
          <a:ext cx="659071" cy="6590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6CA21-0B8F-452F-BAC4-DEDDC5B3ED23}">
      <dsp:nvSpPr>
        <dsp:cNvPr id="0" name=""/>
        <dsp:cNvSpPr/>
      </dsp:nvSpPr>
      <dsp:spPr>
        <a:xfrm>
          <a:off x="1384050" y="236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La Russia è scarsamente popolata: densità di popolazione di 8 abitanti/km².</a:t>
          </a:r>
          <a:endParaRPr lang="en-US" sz="2200" kern="1200"/>
        </a:p>
      </dsp:txBody>
      <dsp:txXfrm>
        <a:off x="1384050" y="2364"/>
        <a:ext cx="4733285" cy="1198312"/>
      </dsp:txXfrm>
    </dsp:sp>
    <dsp:sp modelId="{EA9AC53F-8076-4398-9108-4D241257D864}">
      <dsp:nvSpPr>
        <dsp:cNvPr id="0" name=""/>
        <dsp:cNvSpPr/>
      </dsp:nvSpPr>
      <dsp:spPr>
        <a:xfrm>
          <a:off x="0" y="1500254"/>
          <a:ext cx="6117335" cy="1198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5EB851-7473-4D8E-AB3A-32D51AC163D8}">
      <dsp:nvSpPr>
        <dsp:cNvPr id="0" name=""/>
        <dsp:cNvSpPr/>
      </dsp:nvSpPr>
      <dsp:spPr>
        <a:xfrm>
          <a:off x="362489" y="1769874"/>
          <a:ext cx="659071" cy="6590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FBBFE4-0D20-450E-9D49-4DD6A66B3392}">
      <dsp:nvSpPr>
        <dsp:cNvPr id="0" name=""/>
        <dsp:cNvSpPr/>
      </dsp:nvSpPr>
      <dsp:spPr>
        <a:xfrm>
          <a:off x="1384050" y="150025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Popolazione: quasi 150 milioni di abitanti; il 75% vive nella parte europea.</a:t>
          </a:r>
          <a:endParaRPr lang="en-US" sz="2200" kern="1200"/>
        </a:p>
      </dsp:txBody>
      <dsp:txXfrm>
        <a:off x="1384050" y="1500254"/>
        <a:ext cx="4733285" cy="1198312"/>
      </dsp:txXfrm>
    </dsp:sp>
    <dsp:sp modelId="{F73E252D-FD6A-40D3-B554-7C8F26ADB257}">
      <dsp:nvSpPr>
        <dsp:cNvPr id="0" name=""/>
        <dsp:cNvSpPr/>
      </dsp:nvSpPr>
      <dsp:spPr>
        <a:xfrm>
          <a:off x="0" y="2998145"/>
          <a:ext cx="6117335" cy="11983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957FB0-5CD6-43DE-9241-7D690A82DA00}">
      <dsp:nvSpPr>
        <dsp:cNvPr id="0" name=""/>
        <dsp:cNvSpPr/>
      </dsp:nvSpPr>
      <dsp:spPr>
        <a:xfrm>
          <a:off x="362489" y="3267765"/>
          <a:ext cx="659071" cy="6590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8EF66F-EB11-4775-8629-F537F65A0BC4}">
      <dsp:nvSpPr>
        <dsp:cNvPr id="0" name=""/>
        <dsp:cNvSpPr/>
      </dsp:nvSpPr>
      <dsp:spPr>
        <a:xfrm>
          <a:off x="1384050" y="299814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La lingua più diffusa è il russo (80% della popolazione), ma le lingue riconosciute sono 90.</a:t>
          </a:r>
          <a:endParaRPr lang="en-US" sz="2200" kern="1200"/>
        </a:p>
      </dsp:txBody>
      <dsp:txXfrm>
        <a:off x="1384050" y="2998145"/>
        <a:ext cx="4733285" cy="1198312"/>
      </dsp:txXfrm>
    </dsp:sp>
    <dsp:sp modelId="{DEC5B28A-CFED-41CC-A81C-D391599B8F04}">
      <dsp:nvSpPr>
        <dsp:cNvPr id="0" name=""/>
        <dsp:cNvSpPr/>
      </dsp:nvSpPr>
      <dsp:spPr>
        <a:xfrm>
          <a:off x="0" y="4496035"/>
          <a:ext cx="6117335" cy="11983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8D61A5-3ED4-4407-8890-81591C65B931}">
      <dsp:nvSpPr>
        <dsp:cNvPr id="0" name=""/>
        <dsp:cNvSpPr/>
      </dsp:nvSpPr>
      <dsp:spPr>
        <a:xfrm>
          <a:off x="362489" y="4765655"/>
          <a:ext cx="659071" cy="6590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88987-7A84-4AE8-AB08-C501393E4FEA}">
      <dsp:nvSpPr>
        <dsp:cNvPr id="0" name=""/>
        <dsp:cNvSpPr/>
      </dsp:nvSpPr>
      <dsp:spPr>
        <a:xfrm>
          <a:off x="1384050" y="449603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/>
            <a:t>Ci sono 160 etnie.</a:t>
          </a:r>
          <a:endParaRPr lang="en-US" sz="2200" kern="1200"/>
        </a:p>
      </dsp:txBody>
      <dsp:txXfrm>
        <a:off x="1384050" y="4496035"/>
        <a:ext cx="4733285" cy="11983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802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98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690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7505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70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3523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40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415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709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776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05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F87E6-0840-4802-9776-062BDEB15724}" type="datetimeFigureOut">
              <a:rPr lang="it-IT" smtClean="0"/>
              <a:t>24/03/25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BADC-0ECE-4AA8-90EC-15E65762AF1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823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15292" y="486637"/>
            <a:ext cx="9144000" cy="1011237"/>
          </a:xfrm>
        </p:spPr>
        <p:txBody>
          <a:bodyPr/>
          <a:lstStyle/>
          <a:p>
            <a:r>
              <a:rPr lang="it-IT" dirty="0"/>
              <a:t>Russia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869" y="1497874"/>
            <a:ext cx="6548846" cy="483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043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Ripasso: foce a delta e foce a estuario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8237" y="2019436"/>
            <a:ext cx="5715000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74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Coste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/>
              <a:t>Sono alte e frastagliate sul Mar Glaciale Artico</a:t>
            </a:r>
          </a:p>
          <a:p>
            <a:pPr marL="0" indent="0">
              <a:buNone/>
            </a:pPr>
            <a:r>
              <a:rPr lang="it-IT" dirty="0"/>
              <a:t>Sono basse e sabbiose sull’Oceano Pacifico</a:t>
            </a:r>
          </a:p>
          <a:p>
            <a:pPr marL="0" indent="0">
              <a:buNone/>
            </a:pPr>
            <a:r>
              <a:rPr lang="it-IT" dirty="0"/>
              <a:t>A tratti paludose sul Mar Caspio.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468292" y="4347369"/>
            <a:ext cx="5183188" cy="823912"/>
          </a:xfrm>
        </p:spPr>
        <p:txBody>
          <a:bodyPr/>
          <a:lstStyle/>
          <a:p>
            <a:pPr algn="ctr"/>
            <a:r>
              <a:rPr lang="it-IT" dirty="0"/>
              <a:t>Immagine dell’estremo oriente della Russia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326086" y="1330326"/>
            <a:ext cx="2582885" cy="263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528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Russia 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2709" y="1468573"/>
            <a:ext cx="8168639" cy="488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61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1013" y="327026"/>
            <a:ext cx="3290887" cy="2287588"/>
          </a:xfrm>
        </p:spPr>
        <p:txBody>
          <a:bodyPr anchor="ctr">
            <a:normAutofit/>
          </a:bodyPr>
          <a:lstStyle/>
          <a:p>
            <a:r>
              <a:rPr lang="it-IT" sz="3600"/>
              <a:t>Clima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23982" y="327026"/>
            <a:ext cx="7485413" cy="228758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it-IT" sz="1400" dirty="0"/>
              <a:t>Prevalentemente continentale.</a:t>
            </a:r>
          </a:p>
          <a:p>
            <a:pPr marL="0" indent="0">
              <a:buNone/>
            </a:pPr>
            <a:r>
              <a:rPr lang="it-IT" sz="1400" dirty="0"/>
              <a:t>Nella parte che si affaccia </a:t>
            </a:r>
            <a:r>
              <a:rPr lang="it-IT" sz="1400" b="1" dirty="0">
                <a:highlight>
                  <a:srgbClr val="FFFF00"/>
                </a:highlight>
              </a:rPr>
              <a:t>al Mar Glaciale Artico è polare, </a:t>
            </a:r>
            <a:r>
              <a:rPr lang="it-IT" sz="1400" dirty="0"/>
              <a:t>la vegetazione è la tundra (muschi e licheni).</a:t>
            </a:r>
          </a:p>
          <a:p>
            <a:pPr marL="0" indent="0">
              <a:buNone/>
            </a:pPr>
            <a:r>
              <a:rPr lang="it-IT" sz="1400" dirty="0"/>
              <a:t>Sulle coste del mar </a:t>
            </a:r>
            <a:r>
              <a:rPr lang="it-IT" sz="1400" b="1" dirty="0">
                <a:highlight>
                  <a:srgbClr val="FFFF00"/>
                </a:highlight>
              </a:rPr>
              <a:t>Nero e Caspio è mediterraneo, </a:t>
            </a:r>
            <a:r>
              <a:rPr lang="it-IT" sz="1400" dirty="0"/>
              <a:t>la vegetazione è mediterranea (alberi bassi, lentisco, mirto, etc.) </a:t>
            </a:r>
          </a:p>
          <a:p>
            <a:pPr marL="0" indent="0">
              <a:buNone/>
            </a:pPr>
            <a:r>
              <a:rPr lang="it-IT" sz="1400" dirty="0"/>
              <a:t>Nella parte </a:t>
            </a:r>
            <a:r>
              <a:rPr lang="it-IT" sz="1400" b="1" dirty="0">
                <a:highlight>
                  <a:srgbClr val="FFFF00"/>
                </a:highlight>
              </a:rPr>
              <a:t>interna del territorio è continentale, </a:t>
            </a:r>
            <a:r>
              <a:rPr lang="it-IT" sz="1400" dirty="0"/>
              <a:t>la vegetazione è la taiga, con foresta di conifere. </a:t>
            </a:r>
          </a:p>
          <a:p>
            <a:pPr marL="0" indent="0">
              <a:buNone/>
            </a:pPr>
            <a:r>
              <a:rPr lang="it-IT" sz="1400" dirty="0"/>
              <a:t>L’arida steppa, bioma terrestre caratteristico delle regioni a clima continentale con inverni freddi ed estati calde e moderatamente piovose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09CFBBD2-A77A-477B-8E2D-BEEB22961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53" b="13306"/>
          <a:stretch/>
        </p:blipFill>
        <p:spPr>
          <a:xfrm>
            <a:off x="-9168" y="2763151"/>
            <a:ext cx="12201168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52905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Ambienti 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11491" y="1690687"/>
            <a:ext cx="4912784" cy="4361769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058" y="1690687"/>
            <a:ext cx="5152451" cy="386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035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76549" y="1102995"/>
            <a:ext cx="7498080" cy="461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886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85143" y="1608092"/>
            <a:ext cx="3900723" cy="3684588"/>
          </a:xfrm>
          <a:prstGeom prst="rect">
            <a:avLst/>
          </a:prstGeom>
        </p:spPr>
      </p:pic>
      <p:pic>
        <p:nvPicPr>
          <p:cNvPr id="8" name="Segnaposto contenuto 7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37366" y="1712595"/>
            <a:ext cx="4907655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5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it-IT" sz="5000"/>
              <a:t>Popolazione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24B1AF2B-7EB2-4848-ACB4-7A9B932DFE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614096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44228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291A650-D546-4FCD-837B-7BA27E834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it-IT" sz="4000"/>
              <a:t>Popoli slavi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FDF5580-0FBE-4DAA-9A7D-4D7939B18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000" dirty="0"/>
              <a:t>Gli slavi sono un ramo </a:t>
            </a:r>
            <a:r>
              <a:rPr lang="it-IT" sz="2000" dirty="0" err="1"/>
              <a:t>etno</a:t>
            </a:r>
            <a:r>
              <a:rPr lang="it-IT" sz="2000" dirty="0"/>
              <a:t>-linguistico dei popoli indoeuropei: vivono principalmente in Europa, dove costituiscono circa un terzo della popolazione. A partire dalla loro patria originaria (in Europa orientale) nel VI secolo, si sono spostati anche verso l'Europa centrale e verso i Balcani. In seguito molti di loro si sono stabiliti nell'Asia settentrionale o sono migrati in altre parti del mondo.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CB96D6A3-2216-4947-ABA8-D68C6A6E99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56" r="11227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70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Città russe 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b="1" dirty="0">
                <a:highlight>
                  <a:srgbClr val="FFFF00"/>
                </a:highlight>
              </a:rPr>
              <a:t>Mosca è la capitale, </a:t>
            </a:r>
            <a:r>
              <a:rPr lang="it-IT" dirty="0"/>
              <a:t>la città più popolosa nonché il principale centro economico e finanziario della Russia.</a:t>
            </a:r>
          </a:p>
          <a:p>
            <a:endParaRPr lang="it-IT" dirty="0"/>
          </a:p>
        </p:txBody>
      </p:sp>
      <p:sp>
        <p:nvSpPr>
          <p:cNvPr id="5" name="Segnaposto contenut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b="1" dirty="0">
                <a:highlight>
                  <a:srgbClr val="FFFF00"/>
                </a:highlight>
              </a:rPr>
              <a:t>San Pietroburgo </a:t>
            </a:r>
            <a:r>
              <a:rPr lang="it-IT" dirty="0"/>
              <a:t>è la seconda città della Russia per dimensioni e popolazione, con circa 5 milioni di abitanti, nonché il porto più importante del paese.</a:t>
            </a:r>
          </a:p>
          <a:p>
            <a:pPr marL="0" indent="0" algn="just">
              <a:buNone/>
            </a:pPr>
            <a:r>
              <a:rPr lang="it-IT" dirty="0"/>
              <a:t>San Pietroburgo è una città portuale, affacciata sul Mar Baltico.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D1CAC06-693E-4DAE-B337-990217FFC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904" y="3736360"/>
            <a:ext cx="3670319" cy="27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48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652034B-4340-4D7F-938C-C93463183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endParaRPr lang="it-IT" sz="40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324C7D0-0B26-4967-BF6B-356AA4A5C5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it-IT" sz="2000" dirty="0"/>
              <a:t>La nazione più grande del mondo, la Russia, confina con Paesi europei e asiatici, oltre che con l’Oceano Pacifico e il Mar Glaciale Artico. </a:t>
            </a:r>
          </a:p>
          <a:p>
            <a:pPr marL="0" indent="0" algn="just">
              <a:buNone/>
            </a:pPr>
            <a:r>
              <a:rPr lang="it-IT" sz="2000" dirty="0"/>
              <a:t>I suoi paesaggi variano dalla tundra alle foreste alle spiagge subtropicali.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328282B5-CB31-4E1B-9220-7757BB5CA1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97" r="15123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83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9EFC367-1D09-489A-BF7D-3021DA89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it-IT" dirty="0"/>
              <a:t>Mosca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F8BFFF8-2922-44D4-9656-F9F2A9940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/>
              <a:t>Mosca, situata nella Russia occidentale sulle sponde sul fiume Moscova, è la capitale del Paese e città cosmopolita. Nel suo centro storico si trova il Cremlino, un complesso di palazzi nella cui Armeria sono conservati i tesori degli Zar e del presidente.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magine 8" descr="Immagine che contiene esterni, edificio, città, facciata&#10;&#10;Descrizione generata automaticamente">
            <a:extLst>
              <a:ext uri="{FF2B5EF4-FFF2-40B4-BE49-F238E27FC236}">
                <a16:creationId xmlns:a16="http://schemas.microsoft.com/office/drawing/2014/main" id="{1D43720C-C118-423F-A931-7D63F5BB7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45"/>
          <a:stretch/>
        </p:blipFill>
        <p:spPr>
          <a:xfrm>
            <a:off x="5574546" y="1542288"/>
            <a:ext cx="6019331" cy="3730818"/>
          </a:xfrm>
          <a:prstGeom prst="rect">
            <a:avLst/>
          </a:prstGeom>
          <a:effectLst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353441D-699A-4307-AFBB-71FE96D7BFF6}"/>
              </a:ext>
            </a:extLst>
          </p:cNvPr>
          <p:cNvSpPr txBox="1"/>
          <p:nvPr/>
        </p:nvSpPr>
        <p:spPr>
          <a:xfrm>
            <a:off x="6336395" y="1172956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Governo della Federazione Russa</a:t>
            </a:r>
          </a:p>
        </p:txBody>
      </p:sp>
    </p:spTree>
    <p:extLst>
      <p:ext uri="{BB962C8B-B14F-4D97-AF65-F5344CB8AC3E}">
        <p14:creationId xmlns:p14="http://schemas.microsoft.com/office/powerpoint/2010/main" val="3896247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7D929B-B963-482D-8A29-A4B101DD2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>
            <a:normAutofit/>
          </a:bodyPr>
          <a:lstStyle/>
          <a:p>
            <a:r>
              <a:rPr lang="it-IT" dirty="0"/>
              <a:t>Mosca 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9431526-F476-4108-8016-BE7308726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Fuori dalle mura del Cremlino si apre la Piazza Rossa, centro simbolico della Russia. </a:t>
            </a:r>
          </a:p>
          <a:p>
            <a:pPr marL="0" indent="0">
              <a:buNone/>
            </a:pPr>
            <a:r>
              <a:rPr lang="it-IT" sz="2400" dirty="0"/>
              <a:t>Qui si trovano il mausoleo di Lenin, la vasta collezione del Museo Storico di Stato e la Cattedrale di San Basilio, famosa per le tipiche cupole colorate a forma di bulbo.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BFEEC6E-EB81-49A2-83EE-C7FB8FFF80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709" y="1888913"/>
            <a:ext cx="4475531" cy="30769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695026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F075D9-1C8F-485D-8119-C8279999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San 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Pietroburgo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Museo 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Ermitage</a:t>
            </a:r>
            <a:endParaRPr lang="en-US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B8E98BD-9A7D-4BF7-BB5D-F585CC28B687}"/>
              </a:ext>
            </a:extLst>
          </p:cNvPr>
          <p:cNvSpPr/>
          <p:nvPr/>
        </p:nvSpPr>
        <p:spPr>
          <a:xfrm>
            <a:off x="648930" y="2438400"/>
            <a:ext cx="4944151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Il Palazzo </a:t>
            </a:r>
            <a:r>
              <a:rPr lang="en-US" sz="2000" dirty="0" err="1"/>
              <a:t>ospita</a:t>
            </a:r>
            <a:r>
              <a:rPr lang="en-US" sz="2000" dirty="0"/>
              <a:t> una </a:t>
            </a:r>
            <a:r>
              <a:rPr lang="en-US" sz="2000" dirty="0" err="1"/>
              <a:t>delle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importanti</a:t>
            </a:r>
            <a:r>
              <a:rPr lang="en-US" sz="2000" dirty="0"/>
              <a:t> </a:t>
            </a:r>
            <a:r>
              <a:rPr lang="en-US" sz="2000" dirty="0" err="1"/>
              <a:t>collezioni</a:t>
            </a:r>
            <a:r>
              <a:rPr lang="en-US" sz="2000" dirty="0"/>
              <a:t> </a:t>
            </a:r>
            <a:r>
              <a:rPr lang="en-US" sz="2000" dirty="0" err="1"/>
              <a:t>d'arte</a:t>
            </a:r>
            <a:r>
              <a:rPr lang="en-US" sz="2000" dirty="0"/>
              <a:t> del mondo.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 err="1"/>
              <a:t>L'edificio</a:t>
            </a:r>
            <a:r>
              <a:rPr lang="en-US" sz="2000" dirty="0"/>
              <a:t> in </a:t>
            </a:r>
            <a:r>
              <a:rPr lang="en-US" sz="2000" dirty="0" err="1"/>
              <a:t>origine</a:t>
            </a:r>
            <a:r>
              <a:rPr lang="en-US" sz="2000" dirty="0"/>
              <a:t> </a:t>
            </a:r>
            <a:r>
              <a:rPr lang="en-US" sz="2000" dirty="0" err="1"/>
              <a:t>faceva</a:t>
            </a:r>
            <a:r>
              <a:rPr lang="en-US" sz="2000" dirty="0"/>
              <a:t> </a:t>
            </a:r>
            <a:r>
              <a:rPr lang="en-US" sz="2000" dirty="0" err="1"/>
              <a:t>parte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reggia</a:t>
            </a:r>
            <a:r>
              <a:rPr lang="en-US" sz="2000" dirty="0"/>
              <a:t> </a:t>
            </a:r>
            <a:r>
              <a:rPr lang="en-US" sz="2000" dirty="0" err="1"/>
              <a:t>imperiale</a:t>
            </a:r>
            <a:r>
              <a:rPr lang="en-US" sz="2000" dirty="0"/>
              <a:t> </a:t>
            </a:r>
            <a:r>
              <a:rPr lang="en-US" sz="2000" dirty="0" err="1"/>
              <a:t>che</a:t>
            </a:r>
            <a:r>
              <a:rPr lang="en-US" sz="2000" dirty="0"/>
              <a:t> per due </a:t>
            </a:r>
            <a:r>
              <a:rPr lang="en-US" sz="2000" dirty="0" err="1"/>
              <a:t>secoli</a:t>
            </a:r>
            <a:r>
              <a:rPr lang="en-US" sz="2000" dirty="0"/>
              <a:t> </a:t>
            </a:r>
            <a:r>
              <a:rPr lang="en-US" sz="2000" dirty="0" err="1"/>
              <a:t>ospitò</a:t>
            </a:r>
            <a:r>
              <a:rPr lang="en-US" sz="2000" dirty="0"/>
              <a:t> le </a:t>
            </a:r>
            <a:r>
              <a:rPr lang="en-US" sz="2000" dirty="0" err="1"/>
              <a:t>famiglie</a:t>
            </a:r>
            <a:r>
              <a:rPr lang="en-US" sz="2000" dirty="0"/>
              <a:t> </a:t>
            </a:r>
            <a:r>
              <a:rPr lang="en-US" sz="2000" dirty="0" err="1"/>
              <a:t>degli</a:t>
            </a:r>
            <a:r>
              <a:rPr lang="en-US" sz="2000" dirty="0"/>
              <a:t> </a:t>
            </a:r>
            <a:r>
              <a:rPr lang="en-US" sz="2000" dirty="0" err="1"/>
              <a:t>zar</a:t>
            </a:r>
            <a:r>
              <a:rPr lang="en-US" sz="2000" dirty="0"/>
              <a:t> Romanov, </a:t>
            </a:r>
            <a:r>
              <a:rPr lang="en-US" sz="2000" dirty="0" err="1"/>
              <a:t>fino</a:t>
            </a:r>
            <a:r>
              <a:rPr lang="en-US" sz="2000" dirty="0"/>
              <a:t> al 1917, anno </a:t>
            </a:r>
            <a:r>
              <a:rPr lang="en-US" sz="2000" dirty="0" err="1"/>
              <a:t>dell'inizio</a:t>
            </a:r>
            <a:r>
              <a:rPr lang="en-US" sz="2000" dirty="0"/>
              <a:t> </a:t>
            </a:r>
            <a:r>
              <a:rPr lang="en-US" sz="2000" dirty="0" err="1"/>
              <a:t>della</a:t>
            </a:r>
            <a:r>
              <a:rPr lang="en-US" sz="2000" dirty="0"/>
              <a:t> </a:t>
            </a:r>
            <a:r>
              <a:rPr lang="en-US" sz="2000" dirty="0" err="1"/>
              <a:t>Rivoluzione</a:t>
            </a:r>
            <a:r>
              <a:rPr lang="en-US" sz="2000" dirty="0"/>
              <a:t> </a:t>
            </a:r>
            <a:r>
              <a:rPr lang="en-US" sz="2000" dirty="0" err="1"/>
              <a:t>d'Ottobre</a:t>
            </a:r>
            <a:r>
              <a:rPr lang="en-US" sz="2000" dirty="0"/>
              <a:t>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È uno </a:t>
            </a:r>
            <a:r>
              <a:rPr lang="en-US" sz="2000" dirty="0" err="1"/>
              <a:t>dei</a:t>
            </a:r>
            <a:r>
              <a:rPr lang="en-US" sz="2000" dirty="0"/>
              <a:t> </a:t>
            </a:r>
            <a:r>
              <a:rPr lang="en-US" sz="2000" dirty="0" err="1"/>
              <a:t>musei</a:t>
            </a:r>
            <a:r>
              <a:rPr lang="en-US" sz="2000" dirty="0"/>
              <a:t> </a:t>
            </a:r>
            <a:r>
              <a:rPr lang="en-US" sz="2000" dirty="0" err="1"/>
              <a:t>d'arte</a:t>
            </a:r>
            <a:r>
              <a:rPr lang="en-US" sz="2000" dirty="0"/>
              <a:t> </a:t>
            </a:r>
            <a:r>
              <a:rPr lang="en-US" sz="2000" dirty="0" err="1"/>
              <a:t>più</a:t>
            </a:r>
            <a:r>
              <a:rPr lang="en-US" sz="2000" dirty="0"/>
              <a:t> </a:t>
            </a:r>
            <a:r>
              <a:rPr lang="en-US" sz="2000" dirty="0" err="1"/>
              <a:t>visitati</a:t>
            </a:r>
            <a:r>
              <a:rPr lang="en-US" sz="2000" dirty="0"/>
              <a:t> al mondo.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AB6B791A-7485-4E92-B22E-B1046D8873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4709" y="2375627"/>
            <a:ext cx="4475531" cy="210349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582777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EEE4B2-B6D1-4A55-92B0-CFE0A4136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Curiosità dell’Eermitage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7DA15AA0-DDA8-4E15-8C42-CEFC2222617F}"/>
              </a:ext>
            </a:extLst>
          </p:cNvPr>
          <p:cNvSpPr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Il </a:t>
            </a:r>
            <a:r>
              <a:rPr lang="en-US" sz="1700" dirty="0" err="1"/>
              <a:t>Vaticano</a:t>
            </a:r>
            <a:r>
              <a:rPr lang="en-US" sz="1700" dirty="0"/>
              <a:t> a San </a:t>
            </a:r>
            <a:r>
              <a:rPr lang="en-US" sz="1700" dirty="0" err="1"/>
              <a:t>Pietroburgo</a:t>
            </a:r>
            <a:endParaRPr lang="en-US" sz="1700" dirty="0"/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700" dirty="0" err="1"/>
              <a:t>Passeggiare</a:t>
            </a:r>
            <a:r>
              <a:rPr lang="en-US" sz="1700" dirty="0"/>
              <a:t> </a:t>
            </a:r>
            <a:r>
              <a:rPr lang="en-US" sz="1700" dirty="0" err="1"/>
              <a:t>nelle</a:t>
            </a:r>
            <a:r>
              <a:rPr lang="en-US" sz="1700" dirty="0"/>
              <a:t> </a:t>
            </a:r>
            <a:r>
              <a:rPr lang="en-US" sz="1700" dirty="0" err="1"/>
              <a:t>Logge</a:t>
            </a:r>
            <a:r>
              <a:rPr lang="en-US" sz="1700" dirty="0"/>
              <a:t> </a:t>
            </a:r>
            <a:r>
              <a:rPr lang="en-US" sz="1700" dirty="0" err="1"/>
              <a:t>vaticane</a:t>
            </a:r>
            <a:r>
              <a:rPr lang="en-US" sz="1700" dirty="0"/>
              <a:t> a San </a:t>
            </a:r>
            <a:r>
              <a:rPr lang="en-US" sz="1700" dirty="0" err="1"/>
              <a:t>Pietroburgo</a:t>
            </a:r>
            <a:r>
              <a:rPr lang="en-US" sz="1700" dirty="0"/>
              <a:t> fa uno </a:t>
            </a:r>
            <a:r>
              <a:rPr lang="en-US" sz="1700" dirty="0" err="1"/>
              <a:t>strano</a:t>
            </a:r>
            <a:r>
              <a:rPr lang="en-US" sz="1700" dirty="0"/>
              <a:t> </a:t>
            </a:r>
            <a:r>
              <a:rPr lang="en-US" sz="1700" dirty="0" err="1"/>
              <a:t>effetto</a:t>
            </a:r>
            <a:r>
              <a:rPr lang="en-US" sz="1700" dirty="0"/>
              <a:t>: </a:t>
            </a:r>
            <a:r>
              <a:rPr lang="en-US" sz="1700" dirty="0" err="1"/>
              <a:t>sono</a:t>
            </a:r>
            <a:r>
              <a:rPr lang="en-US" sz="1700" dirty="0"/>
              <a:t> una </a:t>
            </a:r>
            <a:r>
              <a:rPr lang="en-US" sz="1700" dirty="0" err="1"/>
              <a:t>delle</a:t>
            </a:r>
            <a:r>
              <a:rPr lang="en-US" sz="1700" dirty="0"/>
              <a:t> </a:t>
            </a:r>
            <a:r>
              <a:rPr lang="en-US" sz="1700" dirty="0" err="1"/>
              <a:t>particolari</a:t>
            </a:r>
            <a:r>
              <a:rPr lang="en-US" sz="1700" dirty="0"/>
              <a:t> </a:t>
            </a:r>
            <a:r>
              <a:rPr lang="en-US" sz="1700" dirty="0" err="1"/>
              <a:t>bizzarrie</a:t>
            </a:r>
            <a:r>
              <a:rPr lang="en-US" sz="1700" dirty="0"/>
              <a:t> </a:t>
            </a:r>
            <a:r>
              <a:rPr lang="en-US" sz="1700" dirty="0" err="1"/>
              <a:t>dell’Ermitage</a:t>
            </a:r>
            <a:r>
              <a:rPr lang="en-US" sz="1700" dirty="0"/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Il </a:t>
            </a:r>
            <a:r>
              <a:rPr lang="en-US" sz="1700" dirty="0" err="1"/>
              <a:t>lungo</a:t>
            </a:r>
            <a:r>
              <a:rPr lang="en-US" sz="1700" dirty="0"/>
              <a:t> </a:t>
            </a:r>
            <a:r>
              <a:rPr lang="en-US" sz="1700" dirty="0" err="1"/>
              <a:t>corridoio</a:t>
            </a:r>
            <a:r>
              <a:rPr lang="en-US" sz="1700" dirty="0"/>
              <a:t>, </a:t>
            </a:r>
            <a:r>
              <a:rPr lang="en-US" sz="1700" dirty="0" err="1"/>
              <a:t>aperto</a:t>
            </a:r>
            <a:r>
              <a:rPr lang="en-US" sz="1700" dirty="0"/>
              <a:t> da </a:t>
            </a:r>
            <a:r>
              <a:rPr lang="en-US" sz="1700" dirty="0" err="1"/>
              <a:t>arcate</a:t>
            </a:r>
            <a:r>
              <a:rPr lang="en-US" sz="1700" dirty="0"/>
              <a:t>, </a:t>
            </a:r>
            <a:r>
              <a:rPr lang="en-US" sz="1700" dirty="0" err="1"/>
              <a:t>riproduce</a:t>
            </a:r>
            <a:r>
              <a:rPr lang="en-US" sz="1700" dirty="0"/>
              <a:t> </a:t>
            </a:r>
            <a:r>
              <a:rPr lang="en-US" sz="1700" dirty="0" err="1"/>
              <a:t>esattamente</a:t>
            </a:r>
            <a:r>
              <a:rPr lang="en-US" sz="1700" dirty="0"/>
              <a:t> le </a:t>
            </a:r>
            <a:r>
              <a:rPr lang="en-US" sz="1700" dirty="0" err="1"/>
              <a:t>logge</a:t>
            </a:r>
            <a:r>
              <a:rPr lang="en-US" sz="1700" dirty="0"/>
              <a:t> </a:t>
            </a:r>
            <a:r>
              <a:rPr lang="en-US" sz="1700" dirty="0" err="1"/>
              <a:t>affrescate</a:t>
            </a:r>
            <a:r>
              <a:rPr lang="en-US" sz="1700" dirty="0"/>
              <a:t> a Roma da </a:t>
            </a:r>
            <a:r>
              <a:rPr lang="en-US" sz="1700" dirty="0" err="1"/>
              <a:t>Raffaello</a:t>
            </a:r>
            <a:r>
              <a:rPr lang="en-US" sz="1700" dirty="0"/>
              <a:t>. </a:t>
            </a:r>
          </a:p>
          <a:p>
            <a:pPr algn="just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La </a:t>
            </a:r>
            <a:r>
              <a:rPr lang="en-US" sz="1700" dirty="0" err="1"/>
              <a:t>zarina</a:t>
            </a:r>
            <a:r>
              <a:rPr lang="en-US" sz="1700" dirty="0"/>
              <a:t> Caterina II le </a:t>
            </a:r>
            <a:r>
              <a:rPr lang="en-US" sz="1700" dirty="0" err="1"/>
              <a:t>aveva</a:t>
            </a:r>
            <a:r>
              <a:rPr lang="en-US" sz="1700" dirty="0"/>
              <a:t> volute </a:t>
            </a:r>
            <a:r>
              <a:rPr lang="en-US" sz="1700" dirty="0" err="1"/>
              <a:t>identiche</a:t>
            </a:r>
            <a:r>
              <a:rPr lang="en-US" sz="1700" dirty="0"/>
              <a:t> a quelle </a:t>
            </a:r>
            <a:r>
              <a:rPr lang="en-US" sz="1700" dirty="0" err="1"/>
              <a:t>romane</a:t>
            </a:r>
            <a:r>
              <a:rPr lang="en-US" sz="1700" dirty="0"/>
              <a:t>, </a:t>
            </a:r>
            <a:r>
              <a:rPr lang="en-US" sz="1700" dirty="0" err="1"/>
              <a:t>affidando</a:t>
            </a:r>
            <a:r>
              <a:rPr lang="en-US" sz="1700" dirty="0"/>
              <a:t> il </a:t>
            </a:r>
            <a:r>
              <a:rPr lang="en-US" sz="1700" dirty="0" err="1"/>
              <a:t>compito</a:t>
            </a:r>
            <a:r>
              <a:rPr lang="en-US" sz="1700" dirty="0"/>
              <a:t> di </a:t>
            </a:r>
            <a:r>
              <a:rPr lang="en-US" sz="1700" dirty="0" err="1"/>
              <a:t>riprodurre</a:t>
            </a:r>
            <a:r>
              <a:rPr lang="en-US" sz="1700" dirty="0"/>
              <a:t> </a:t>
            </a:r>
            <a:r>
              <a:rPr lang="en-US" sz="1700" dirty="0" err="1"/>
              <a:t>gli</a:t>
            </a:r>
            <a:r>
              <a:rPr lang="en-US" sz="1700" dirty="0"/>
              <a:t> </a:t>
            </a:r>
            <a:r>
              <a:rPr lang="en-US" sz="1700" dirty="0" err="1"/>
              <a:t>splendori</a:t>
            </a:r>
            <a:r>
              <a:rPr lang="en-US" sz="1700" dirty="0"/>
              <a:t> </a:t>
            </a:r>
            <a:r>
              <a:rPr lang="en-US" sz="1700" dirty="0" err="1"/>
              <a:t>rinascimentali</a:t>
            </a:r>
            <a:r>
              <a:rPr lang="en-US" sz="1700" dirty="0"/>
              <a:t> </a:t>
            </a:r>
            <a:r>
              <a:rPr lang="en-US" sz="1700" dirty="0" err="1"/>
              <a:t>all’architetto</a:t>
            </a:r>
            <a:r>
              <a:rPr lang="en-US" sz="1700" dirty="0"/>
              <a:t> Giacomo </a:t>
            </a:r>
            <a:r>
              <a:rPr lang="en-US" sz="1700" dirty="0" err="1"/>
              <a:t>Quarenghi</a:t>
            </a:r>
            <a:r>
              <a:rPr lang="en-US" sz="1700" dirty="0"/>
              <a:t> </a:t>
            </a:r>
            <a:r>
              <a:rPr lang="en-US" sz="1700" dirty="0" err="1"/>
              <a:t>nella</a:t>
            </a:r>
            <a:r>
              <a:rPr lang="en-US" sz="1700" dirty="0"/>
              <a:t> </a:t>
            </a:r>
            <a:r>
              <a:rPr lang="en-US" sz="1700" dirty="0" err="1"/>
              <a:t>seconda</a:t>
            </a:r>
            <a:r>
              <a:rPr lang="en-US" sz="1700" dirty="0"/>
              <a:t> </a:t>
            </a:r>
            <a:r>
              <a:rPr lang="en-US" sz="1700" dirty="0" err="1"/>
              <a:t>metà</a:t>
            </a:r>
            <a:r>
              <a:rPr lang="en-US" sz="1700" dirty="0"/>
              <a:t> del XVIII </a:t>
            </a:r>
            <a:r>
              <a:rPr lang="en-US" sz="1700" dirty="0" err="1"/>
              <a:t>secolo</a:t>
            </a:r>
            <a:r>
              <a:rPr lang="en-US" sz="1700" dirty="0"/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7FEE2CB-C0B5-4898-9239-230AA7A3B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0689" y="807593"/>
            <a:ext cx="3929676" cy="523956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798503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Risorse naturali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it-IT" dirty="0"/>
              <a:t>La Russia è ricchissima di risorse energetiche. </a:t>
            </a:r>
          </a:p>
          <a:p>
            <a:pPr marL="0" indent="0" algn="just">
              <a:buNone/>
            </a:pPr>
            <a:r>
              <a:rPr lang="it-IT" dirty="0"/>
              <a:t>Ha riserve di gas naturale. E la rete di gasdotti non è da meno: misura circa 260 mila km, sei volte la circonferenza della terra (40.075 mila km).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038" y="3145517"/>
            <a:ext cx="4607923" cy="283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05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FONTI ENERGETICHE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308226" y="2505075"/>
            <a:ext cx="5689350" cy="3684588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it-IT" sz="4000" dirty="0"/>
              <a:t>La Russia è una superpotenza energetica e infatti possiede: </a:t>
            </a:r>
          </a:p>
          <a:p>
            <a:r>
              <a:rPr lang="it-IT" sz="4000" dirty="0"/>
              <a:t>le maggiori riserve mondiali di gas naturale;</a:t>
            </a:r>
          </a:p>
          <a:p>
            <a:r>
              <a:rPr lang="it-IT" sz="4000" dirty="0"/>
              <a:t>le ottave più grandi riserve di petrolio;</a:t>
            </a:r>
          </a:p>
          <a:p>
            <a:r>
              <a:rPr lang="it-IT" sz="4000" dirty="0"/>
              <a:t>la seconda più grande riserva di carbone.</a:t>
            </a:r>
          </a:p>
          <a:p>
            <a:pPr marL="0" indent="0">
              <a:buNone/>
            </a:pPr>
            <a:r>
              <a:rPr lang="it-IT" sz="4000" dirty="0"/>
              <a:t>La Russia è il principale esportatore mondiale di gas naturale e il secondo più grande produttore. </a:t>
            </a:r>
          </a:p>
          <a:p>
            <a:pPr marL="0" indent="0">
              <a:buNone/>
            </a:pPr>
            <a:r>
              <a:rPr lang="it-IT" sz="4000" dirty="0"/>
              <a:t>Dal 2014 è iniziata una stretta collaborazione con la Cina, che prevede sia l’esportazione di gas sia la costruzione di un gasdotto.</a:t>
            </a:r>
          </a:p>
          <a:p>
            <a:pPr marL="0" indent="0">
              <a:buNone/>
            </a:pPr>
            <a:r>
              <a:rPr lang="it-IT" sz="4000" dirty="0"/>
              <a:t>La Russia è il terzo più grande produttore di energia elettrica di tutto il mondo e il 5° più grande da fonti rinnovabili, il secondo per la produzione idroelettrica; non è ancora sfruttato l’enorme potenziale della Siberia.</a:t>
            </a:r>
          </a:p>
          <a:p>
            <a:pPr marL="0" indent="0">
              <a:buNone/>
            </a:pPr>
            <a:r>
              <a:rPr lang="it-IT" sz="4000" dirty="0"/>
              <a:t>La Russia è stata il primo paese a sviluppare energia nucleare per scopi civili e a costruire la prima centrale nucleare del mondo.</a:t>
            </a:r>
          </a:p>
          <a:p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dirty="0"/>
              <a:t>MINIERA DI CARBONE</a:t>
            </a:r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172200" y="3101857"/>
            <a:ext cx="5183188" cy="249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013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INDUSTRIA RUSSA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648930" y="2438400"/>
            <a:ext cx="4944151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300"/>
              <a:t>L’industria russa è in gran parte legata al settore minerario e ai trasporti.</a:t>
            </a:r>
          </a:p>
          <a:p>
            <a:r>
              <a:rPr lang="en-US" sz="1300"/>
              <a:t>In forte crescita è il settore manifatturiero:</a:t>
            </a:r>
          </a:p>
          <a:p>
            <a:pPr marL="0"/>
            <a:r>
              <a:rPr lang="en-US" sz="1300"/>
              <a:t>È il secondo produttore al mondo di armi, dopo gli Usa (aerei militari, sistemi di difesa aerea, elicotteri, carri armati e veicoli terrestri militari);</a:t>
            </a:r>
          </a:p>
          <a:p>
            <a:pPr marL="0"/>
            <a:r>
              <a:rPr lang="en-US" sz="1300"/>
              <a:t>Spicca per la produzione di aeromobili e mezzi spaziali;</a:t>
            </a:r>
          </a:p>
          <a:p>
            <a:pPr marL="0"/>
            <a:r>
              <a:rPr lang="en-US" sz="1300"/>
              <a:t>Sta potenziando l’industria elettrica e microelettrica;</a:t>
            </a:r>
          </a:p>
          <a:p>
            <a:pPr marL="0"/>
            <a:r>
              <a:rPr lang="en-US" sz="1300"/>
              <a:t>Ha aumentato la produzione automobilistica.</a:t>
            </a:r>
          </a:p>
          <a:p>
            <a:pPr marL="0"/>
            <a:r>
              <a:rPr lang="en-US" sz="1300"/>
              <a:t>Il settore dei trasporti è molto sviluppato:</a:t>
            </a:r>
          </a:p>
          <a:p>
            <a:pPr marL="0"/>
            <a:r>
              <a:rPr lang="en-US" sz="1300"/>
              <a:t>La rete ferroviaria è seconda solo a quella statunitense.</a:t>
            </a:r>
          </a:p>
          <a:p>
            <a:pPr marL="0"/>
            <a:r>
              <a:rPr lang="en-US" sz="1300"/>
              <a:t>Molto sviluppato è il trasporto marittimo su fiumi e laghi. Mosca è detta la città dei cinque mari.</a:t>
            </a:r>
          </a:p>
          <a:p>
            <a:pPr marL="0"/>
            <a:r>
              <a:rPr lang="en-US" sz="1300"/>
              <a:t>Più arretrato il sistema stradale asfaltato.</a:t>
            </a:r>
          </a:p>
          <a:p>
            <a:endParaRPr lang="en-US" sz="13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904709" y="2174228"/>
            <a:ext cx="4475531" cy="250629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88275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Transiberiana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540520" y="1626663"/>
            <a:ext cx="30522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/>
              <a:t>La Ferrovia Transiberiana si estende per quasi tutta la larghezza del paese, ed è la più lunga al mondo. La ferrovia inizia a Mosca (nella Russia Europea) e termina in Asia. </a:t>
            </a:r>
          </a:p>
          <a:p>
            <a:pPr algn="just"/>
            <a:r>
              <a:rPr lang="it-IT" dirty="0"/>
              <a:t>Il termine di questo incredibile viaggio è al porto di Vladivostok, sull’Oceano Pacifico. </a:t>
            </a:r>
          </a:p>
          <a:p>
            <a:pPr algn="just"/>
            <a:r>
              <a:rPr lang="it-IT" dirty="0"/>
              <a:t>Il tempo medio di viaggio è di una settimana.</a:t>
            </a:r>
          </a:p>
          <a:p>
            <a:pPr algn="just"/>
            <a:r>
              <a:rPr lang="it-IT" dirty="0"/>
              <a:t>L’intero percorso, senza soste, si compie in 152 ore e 27 minuti.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4779" y="1690688"/>
            <a:ext cx="6389162" cy="323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26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Matrioska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4000" y="2572544"/>
            <a:ext cx="3810000" cy="28575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6096000" y="1390196"/>
            <a:ext cx="5181600" cy="435133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dirty="0"/>
              <a:t>È un caratteristico </a:t>
            </a:r>
            <a:r>
              <a:rPr lang="it-IT" b="1" dirty="0">
                <a:highlight>
                  <a:srgbClr val="FFFF00"/>
                </a:highlight>
              </a:rPr>
              <a:t>insieme di bambole</a:t>
            </a:r>
            <a:r>
              <a:rPr lang="it-IT" dirty="0"/>
              <a:t>, tipico della tradizione russa, che si compone di pezzi di diverse dimensioni realizzati in legno, ognuno dei quali è inseribile in uno di formato più grande.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Nell'anno 1900, all'Esposizione mondiale di Parigi, la matrioska fu premiata e riconosciuta </a:t>
            </a:r>
            <a:r>
              <a:rPr lang="it-IT" b="1" dirty="0">
                <a:highlight>
                  <a:srgbClr val="FFFF00"/>
                </a:highlight>
              </a:rPr>
              <a:t>come simbolo della tradizione russa </a:t>
            </a:r>
            <a:r>
              <a:rPr lang="it-IT" dirty="0"/>
              <a:t>per la sua popolarità in tutto il mondo. </a:t>
            </a:r>
          </a:p>
          <a:p>
            <a:pPr marL="0" indent="0" algn="just">
              <a:buNone/>
            </a:pPr>
            <a:r>
              <a:rPr lang="it-IT" dirty="0"/>
              <a:t>Da allora ha rispecchiato nella sua espressione artistica la vita e la storia della Russia .</a:t>
            </a:r>
          </a:p>
        </p:txBody>
      </p:sp>
    </p:spTree>
    <p:extLst>
      <p:ext uri="{BB962C8B-B14F-4D97-AF65-F5344CB8AC3E}">
        <p14:creationId xmlns:p14="http://schemas.microsoft.com/office/powerpoint/2010/main" val="2892097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82567" y="1873568"/>
            <a:ext cx="4465909" cy="4033709"/>
          </a:xfrm>
          <a:prstGeom prst="rect">
            <a:avLst/>
          </a:prstGeom>
        </p:spPr>
      </p:pic>
      <p:sp>
        <p:nvSpPr>
          <p:cNvPr id="10" name="Segnaposto contenuto 9"/>
          <p:cNvSpPr>
            <a:spLocks noGrp="1"/>
          </p:cNvSpPr>
          <p:nvPr>
            <p:ph sz="half" idx="2"/>
          </p:nvPr>
        </p:nvSpPr>
        <p:spPr>
          <a:xfrm>
            <a:off x="839788" y="1811383"/>
            <a:ext cx="5157787" cy="4632960"/>
          </a:xfrm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it-IT" dirty="0"/>
              <a:t>Nel 1957 è stato lanciato il primo satellite artificiale in orbita intorno alla Terra, lo Sputnik 1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Il primo essere vivente nello spazio fu la cagnetta Laika, imbarcata il 3 novembre 1957 a bordo della capsula spaziale sovietica Sputnik 2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Nel 1961 il primo uomo a viaggiare nello spazio è stato Jurij Gagarin.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È russa la prima donna nello spazio: a bordo del Vostok 6, Valentina </a:t>
            </a:r>
            <a:r>
              <a:rPr lang="it-IT" dirty="0" err="1"/>
              <a:t>Tereškova</a:t>
            </a:r>
            <a:r>
              <a:rPr lang="it-IT" dirty="0"/>
              <a:t> nel giugno 1963 rimase nello spazio quasi tre giorni interi. 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È stato il russo Aleksej </a:t>
            </a:r>
            <a:r>
              <a:rPr lang="it-IT" dirty="0" err="1"/>
              <a:t>Leonov</a:t>
            </a:r>
            <a:r>
              <a:rPr lang="it-IT" dirty="0"/>
              <a:t> a fare la prima passeggiata nello spazio.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Russi erano i primi veicoli spaziali atterrati sulla Luna, su Marte e su Venere.</a:t>
            </a:r>
          </a:p>
          <a:p>
            <a:pPr marL="0" indent="0" algn="just">
              <a:buNone/>
            </a:pPr>
            <a:endParaRPr lang="it-IT" dirty="0"/>
          </a:p>
          <a:p>
            <a:pPr marL="0" indent="0" algn="just">
              <a:buNone/>
            </a:pPr>
            <a:r>
              <a:rPr lang="it-IT" dirty="0"/>
              <a:t>Oggi la Russia è il più grande lanciatore di satelliti. </a:t>
            </a:r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ESPLORAZIONE DELLO SPAZIO</a:t>
            </a:r>
          </a:p>
        </p:txBody>
      </p:sp>
    </p:spTree>
    <p:extLst>
      <p:ext uri="{BB962C8B-B14F-4D97-AF65-F5344CB8AC3E}">
        <p14:creationId xmlns:p14="http://schemas.microsoft.com/office/powerpoint/2010/main" val="3016732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Identikit della Russia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Repubblica federale semipresidenziale, con Putin</a:t>
            </a:r>
          </a:p>
          <a:p>
            <a:pPr marL="0" indent="0">
              <a:buNone/>
            </a:pPr>
            <a:r>
              <a:rPr lang="it-IT" dirty="0"/>
              <a:t>Capitale Mosca</a:t>
            </a:r>
          </a:p>
          <a:p>
            <a:pPr marL="0" indent="0">
              <a:buNone/>
            </a:pPr>
            <a:r>
              <a:rPr lang="it-IT" dirty="0"/>
              <a:t>Moneta: rublo russo</a:t>
            </a:r>
          </a:p>
          <a:p>
            <a:pPr marL="0" indent="0">
              <a:buNone/>
            </a:pPr>
            <a:r>
              <a:rPr lang="it-IT" dirty="0"/>
              <a:t>Lingua: russo</a:t>
            </a:r>
          </a:p>
          <a:p>
            <a:pPr marL="0" indent="0">
              <a:buNone/>
            </a:pPr>
            <a:r>
              <a:rPr lang="it-IT" dirty="0"/>
              <a:t>Stato più grande al mondo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6771" y="1825625"/>
            <a:ext cx="5181600" cy="38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677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648929" y="629266"/>
            <a:ext cx="4944152" cy="1622321"/>
          </a:xfrm>
        </p:spPr>
        <p:txBody>
          <a:bodyPr>
            <a:normAutofit/>
          </a:bodyPr>
          <a:lstStyle/>
          <a:p>
            <a:r>
              <a:rPr lang="it-IT" dirty="0"/>
              <a:t>Repubblica semipresidenziale</a:t>
            </a:r>
          </a:p>
        </p:txBody>
      </p:sp>
      <p:sp>
        <p:nvSpPr>
          <p:cNvPr id="11" name="Segnaposto contenuto 10"/>
          <p:cNvSpPr>
            <a:spLocks noGrp="1"/>
          </p:cNvSpPr>
          <p:nvPr>
            <p:ph idx="1"/>
          </p:nvPr>
        </p:nvSpPr>
        <p:spPr>
          <a:xfrm>
            <a:off x="648930" y="2438400"/>
            <a:ext cx="4944151" cy="378541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it-IT" sz="2400" dirty="0"/>
              <a:t>Con sistema semipresidenziale si intende un sistema nel quale:</a:t>
            </a:r>
          </a:p>
          <a:p>
            <a:pPr marL="0" indent="0" algn="just">
              <a:buNone/>
            </a:pPr>
            <a:r>
              <a:rPr lang="it-IT" sz="2400" dirty="0"/>
              <a:t>Il Presidente della repubblica è eletto direttamente dal popolo e, soprattutto, ha sostanziali e reali poteri propri.</a:t>
            </a:r>
          </a:p>
          <a:p>
            <a:pPr marL="0" indent="0" algn="just">
              <a:buNone/>
            </a:pPr>
            <a:r>
              <a:rPr lang="it-IT" sz="2400" dirty="0"/>
              <a:t>Che differenza ce tra repubblica presidenziale e semipresidenziale?</a:t>
            </a:r>
          </a:p>
          <a:p>
            <a:pPr marL="0" indent="0" algn="just">
              <a:buNone/>
            </a:pPr>
            <a:r>
              <a:rPr lang="it-IT" sz="2400" dirty="0"/>
              <a:t>Nella repubblica presidenziale il governo è nominato dal Presidente e non dipende dal Parlamento, non deve quindi avere la fiducia e non può essere sfiduciato.</a:t>
            </a:r>
          </a:p>
          <a:p>
            <a:pPr marL="0" indent="0" algn="just">
              <a:buNone/>
            </a:pPr>
            <a:r>
              <a:rPr lang="it-IT" sz="2400" dirty="0"/>
              <a:t>Nella repubblica semipresidenziale il governo è nominato dal Presidente ma deve ottenere la fiducia del Parlamento per governare.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F7435D-E3DB-47B1-BA61-B00ACC83A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2950" y="0"/>
            <a:ext cx="609905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F263A0B5-F8C4-4116-809F-78A768EA79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77582" y="557784"/>
            <a:ext cx="513020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Immagine che contiene persona, uomo, cravatta, tuta&#10;&#10;Descrizione generata automaticamente">
            <a:extLst>
              <a:ext uri="{FF2B5EF4-FFF2-40B4-BE49-F238E27FC236}">
                <a16:creationId xmlns:a16="http://schemas.microsoft.com/office/drawing/2014/main" id="{D26FDE01-FAF5-45BD-B2FB-B601F2198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709" y="2084717"/>
            <a:ext cx="4475531" cy="268531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87136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Politica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559293" y="2505075"/>
            <a:ext cx="5815381" cy="368458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it-IT" dirty="0"/>
              <a:t>Il Presidente viene eletto direttamente dal popolo e il suo mandato dura 6 anni.</a:t>
            </a:r>
          </a:p>
          <a:p>
            <a:pPr marL="0" indent="0" algn="just">
              <a:buNone/>
            </a:pPr>
            <a:r>
              <a:rPr lang="it-IT" dirty="0"/>
              <a:t>L’attuale Presidente russo è Vladimir Putin, che domina la politica russa dal 1999.</a:t>
            </a:r>
          </a:p>
          <a:p>
            <a:pPr marL="0" indent="0" algn="just">
              <a:buNone/>
            </a:pPr>
            <a:r>
              <a:rPr lang="it-IT" dirty="0"/>
              <a:t>Il Parlamento è bicamerale: </a:t>
            </a:r>
          </a:p>
          <a:p>
            <a:pPr marL="0" indent="0" algn="just">
              <a:buNone/>
            </a:pPr>
            <a:r>
              <a:rPr lang="it-IT" dirty="0"/>
              <a:t>la camera bassa si chiama</a:t>
            </a:r>
            <a:r>
              <a:rPr lang="it-IT" b="1" dirty="0"/>
              <a:t> Duma </a:t>
            </a:r>
            <a:r>
              <a:rPr lang="it-IT" dirty="0"/>
              <a:t>e conta 450 membri eletti ogni 4 anni;</a:t>
            </a:r>
          </a:p>
          <a:p>
            <a:pPr marL="0" indent="0">
              <a:buNone/>
            </a:pPr>
            <a:r>
              <a:rPr lang="it-IT" dirty="0"/>
              <a:t>La camera alta è il </a:t>
            </a:r>
            <a:r>
              <a:rPr lang="it-IT" b="1" dirty="0"/>
              <a:t>Consiglio Federale </a:t>
            </a:r>
            <a:r>
              <a:rPr lang="it-IT" dirty="0"/>
              <a:t>e conta 170 membri, ovvero due per ogni regione.</a:t>
            </a:r>
          </a:p>
          <a:p>
            <a:pPr marL="0" indent="0" algn="just">
              <a:buNone/>
            </a:pPr>
            <a:r>
              <a:rPr lang="it-IT" dirty="0"/>
              <a:t>Il governo ha sede nel </a:t>
            </a:r>
            <a:r>
              <a:rPr lang="it-IT" b="1" dirty="0"/>
              <a:t>Cremlino di Mosca</a:t>
            </a:r>
            <a:r>
              <a:rPr lang="it-IT" dirty="0"/>
              <a:t>, che si affaccia sulla piazza Rossa, patrimonio dell’Unesco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3"/>
          </p:nvPr>
        </p:nvSpPr>
        <p:spPr>
          <a:xfrm>
            <a:off x="6172200" y="1851986"/>
            <a:ext cx="5183188" cy="823912"/>
          </a:xfrm>
        </p:spPr>
        <p:txBody>
          <a:bodyPr/>
          <a:lstStyle/>
          <a:p>
            <a:pPr algn="ctr"/>
            <a:r>
              <a:rPr lang="it-IT" dirty="0"/>
              <a:t>Putin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7012" y="2623753"/>
            <a:ext cx="2716759" cy="31413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385" y="365125"/>
            <a:ext cx="5607836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35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it-IT" dirty="0"/>
              <a:t>MORFOLOGIA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1400" dirty="0"/>
              <a:t>È suddivisa in Russia europea ed asiatica dalla catena montuosa degli Urali.</a:t>
            </a:r>
          </a:p>
          <a:p>
            <a:pPr marL="0" indent="0" algn="just">
              <a:buNone/>
            </a:pPr>
            <a:br>
              <a:rPr lang="it-IT" sz="1400" dirty="0"/>
            </a:br>
            <a:r>
              <a:rPr lang="it-IT" sz="1400" dirty="0"/>
              <a:t>Il territorio  caratterizzato prevalentemente da pianure e modesti rilievi.</a:t>
            </a:r>
            <a:br>
              <a:rPr lang="it-IT" sz="1400" dirty="0"/>
            </a:br>
            <a:endParaRPr lang="it-IT" sz="1400" dirty="0"/>
          </a:p>
          <a:p>
            <a:pPr marL="0" indent="0" algn="just">
              <a:buNone/>
            </a:pPr>
            <a:r>
              <a:rPr lang="it-IT" sz="1400" dirty="0"/>
              <a:t>La vetta più alta è il monte </a:t>
            </a:r>
            <a:r>
              <a:rPr lang="it-IT" sz="1400" b="1" dirty="0"/>
              <a:t>Elbrus </a:t>
            </a:r>
            <a:r>
              <a:rPr lang="it-IT" sz="1400" dirty="0"/>
              <a:t>(5642 m.) nel Caucaso.  </a:t>
            </a:r>
          </a:p>
          <a:p>
            <a:pPr marL="0" indent="0" algn="just">
              <a:buNone/>
            </a:pPr>
            <a:endParaRPr lang="it-IT" sz="1400" dirty="0"/>
          </a:p>
          <a:p>
            <a:pPr marL="0" indent="0" algn="just">
              <a:buNone/>
            </a:pPr>
            <a:r>
              <a:rPr lang="it-IT" sz="1400" dirty="0"/>
              <a:t>I rilievi sono concentrati nelle parti periferiche della Russia, come la </a:t>
            </a:r>
            <a:r>
              <a:rPr lang="it-IT" sz="1400" b="1" dirty="0"/>
              <a:t>penisola di </a:t>
            </a:r>
            <a:r>
              <a:rPr lang="it-IT" sz="1400" b="1" dirty="0" err="1"/>
              <a:t>Kamcatka</a:t>
            </a:r>
            <a:r>
              <a:rPr lang="it-IT" sz="1400" b="1" dirty="0"/>
              <a:t>,</a:t>
            </a:r>
            <a:r>
              <a:rPr lang="it-IT" sz="1400" dirty="0"/>
              <a:t> nell’estremo oriente, con vette che superano i 5000 m.</a:t>
            </a:r>
          </a:p>
          <a:p>
            <a:pPr marL="0" indent="0">
              <a:buNone/>
            </a:pPr>
            <a:br>
              <a:rPr lang="it-IT" sz="1400" dirty="0"/>
            </a:br>
            <a:endParaRPr lang="it-IT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3C1E39A4-D91E-4961-A783-FA6729C05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734440"/>
            <a:ext cx="6019331" cy="33858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2309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28974D-0670-46E8-97D6-838A4D078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it-IT" dirty="0"/>
              <a:t>Pianure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1485559E-FEA3-4521-8A67-8DA53421C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000" dirty="0"/>
              <a:t>Il territorio è prevalentemente pianeggiante. </a:t>
            </a:r>
          </a:p>
          <a:p>
            <a:pPr marL="0" indent="0" algn="just">
              <a:buNone/>
            </a:pPr>
            <a:r>
              <a:rPr lang="it-IT" sz="2000" dirty="0"/>
              <a:t>La Russia europea è occupata quasi interamente dal Bassopiano Sarmatico</a:t>
            </a:r>
          </a:p>
          <a:p>
            <a:pPr marL="0" indent="0" algn="just">
              <a:buNone/>
            </a:pPr>
            <a:r>
              <a:rPr lang="it-IT" sz="2000" dirty="0"/>
              <a:t>La parte asiatica è occupata dal Bassopiano Siberiano Occidentale.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058685C-777E-484B-9381-19859E300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734440"/>
            <a:ext cx="6019331" cy="338587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11764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77D3678D-B2D2-4E3D-8707-3AD24EEB9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642" b="63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29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it-IT"/>
              <a:t>Idrografia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8930" y="2438400"/>
            <a:ext cx="3990125" cy="37854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sz="2200" dirty="0"/>
              <a:t>Alcuni fra i fiumi russi sono tra i maggiori al mondo:</a:t>
            </a:r>
            <a:br>
              <a:rPr lang="it-IT" sz="2200" dirty="0"/>
            </a:br>
            <a:endParaRPr lang="it-IT" sz="2200" dirty="0"/>
          </a:p>
          <a:p>
            <a:pPr marL="0" indent="0">
              <a:buNone/>
            </a:pPr>
            <a:r>
              <a:rPr lang="it-IT" sz="2200" dirty="0"/>
              <a:t>Volga (3541 km), il fiume più lungo d'Europa ed è anche quello con la maggiore portata del continente. Sfocia nel mar Caspio, con un delta.</a:t>
            </a:r>
            <a:br>
              <a:rPr lang="it-IT" sz="2200" dirty="0"/>
            </a:br>
            <a:endParaRPr lang="it-IT" sz="2200" dirty="0"/>
          </a:p>
          <a:p>
            <a:pPr marL="0" indent="0">
              <a:buNone/>
            </a:pPr>
            <a:r>
              <a:rPr lang="it-IT" sz="2200" dirty="0"/>
              <a:t>I laghi principali sono </a:t>
            </a:r>
            <a:r>
              <a:rPr lang="it-IT" sz="2200" b="1" dirty="0">
                <a:highlight>
                  <a:srgbClr val="FFFF00"/>
                </a:highlight>
              </a:rPr>
              <a:t>il lago Bajkal, </a:t>
            </a:r>
            <a:r>
              <a:rPr lang="it-IT" sz="2200" dirty="0"/>
              <a:t>il più profondo del mondo (profondità media 744 m, massima 1620 m.), sotto tutela dell’Unesco dal 1996. </a:t>
            </a:r>
          </a:p>
          <a:p>
            <a:pPr marL="0" indent="0">
              <a:buNone/>
            </a:pPr>
            <a:endParaRPr lang="it-IT" sz="2200" dirty="0"/>
          </a:p>
          <a:p>
            <a:pPr marL="0" indent="0">
              <a:buNone/>
            </a:pPr>
            <a:r>
              <a:rPr lang="it-IT" sz="2200" dirty="0"/>
              <a:t>In Russia si trovano anche i Laghi Onega e Ladoga, il più grande d’Europa.</a:t>
            </a:r>
          </a:p>
          <a:p>
            <a:endParaRPr lang="it-IT" sz="11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4E0A953-4245-44E0-BC4A-EFE6F09A7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892448"/>
            <a:ext cx="6019331" cy="306985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349067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1570</Words>
  <Application>Microsoft Macintosh PowerPoint</Application>
  <PresentationFormat>Widescreen</PresentationFormat>
  <Paragraphs>131</Paragraphs>
  <Slides>29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Tema di Office</vt:lpstr>
      <vt:lpstr>Russia </vt:lpstr>
      <vt:lpstr>Presentazione standard di PowerPoint</vt:lpstr>
      <vt:lpstr>Identikit della Russia</vt:lpstr>
      <vt:lpstr>Repubblica semipresidenziale</vt:lpstr>
      <vt:lpstr>Politica </vt:lpstr>
      <vt:lpstr>MORFOLOGIA</vt:lpstr>
      <vt:lpstr>Pianure</vt:lpstr>
      <vt:lpstr>Presentazione standard di PowerPoint</vt:lpstr>
      <vt:lpstr>Idrografia </vt:lpstr>
      <vt:lpstr>Ripasso: foce a delta e foce a estuario</vt:lpstr>
      <vt:lpstr>Coste </vt:lpstr>
      <vt:lpstr>Russia </vt:lpstr>
      <vt:lpstr>Clima </vt:lpstr>
      <vt:lpstr>Ambienti </vt:lpstr>
      <vt:lpstr>Presentazione standard di PowerPoint</vt:lpstr>
      <vt:lpstr>Presentazione standard di PowerPoint</vt:lpstr>
      <vt:lpstr>Popolazione </vt:lpstr>
      <vt:lpstr>Popoli slavi</vt:lpstr>
      <vt:lpstr>Città russe </vt:lpstr>
      <vt:lpstr>Mosca</vt:lpstr>
      <vt:lpstr>Mosca  </vt:lpstr>
      <vt:lpstr>San Pietroburgo, Museo Ermitage</vt:lpstr>
      <vt:lpstr>Curiosità dell’Eermitage</vt:lpstr>
      <vt:lpstr>Risorse naturali</vt:lpstr>
      <vt:lpstr>FONTI ENERGETICHE</vt:lpstr>
      <vt:lpstr>INDUSTRIA RUSSA</vt:lpstr>
      <vt:lpstr>Transiberiana </vt:lpstr>
      <vt:lpstr>Matrioska</vt:lpstr>
      <vt:lpstr>ESPLORAZIONE DELLO SPAZIO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Russia </dc:title>
  <dc:creator>Daniela Mainardi</dc:creator>
  <cp:lastModifiedBy>Daniela Mainardi</cp:lastModifiedBy>
  <cp:revision>10</cp:revision>
  <dcterms:created xsi:type="dcterms:W3CDTF">2020-05-22T07:45:17Z</dcterms:created>
  <dcterms:modified xsi:type="dcterms:W3CDTF">2025-03-24T16:52:31Z</dcterms:modified>
</cp:coreProperties>
</file>