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04" d="100"/>
          <a:sy n="104"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666E74-F014-DCB4-1318-70FF7C5432A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0289908-465A-86D8-48DC-E2CD8466CE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11787C5-1C12-3636-032F-7275A06BA103}"/>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4210FC2D-0971-F758-E043-F94CFFC2AC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8A381F-5CE5-9C0C-B521-6BF6F7969A7A}"/>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289429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90E83-5FDA-BB84-FB7C-F330BF6BC8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C0D7AB-1AB5-FF12-3D53-0DA4C74E75D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67B703-075B-1C16-32A9-65A6C2F0BFF7}"/>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22CAEB6D-050C-7CC1-F5BC-8982EFF547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834C36-5C8F-B258-8B3F-512F2FB56B8D}"/>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8773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7C7E753-B0F7-79ED-77C2-86F7849149E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C7DA97-6604-699C-D29C-7AA37AF6F97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EBD139-5F3E-9AB2-308C-10561BD797C0}"/>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E0DEAB1F-2354-BC92-E147-68BF824E85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90A747-3055-822F-9049-B167213A0BD8}"/>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14814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6DE24-6756-2AB0-1E83-8EEE094181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0D523-E2E4-A7F4-144C-94926600715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DA841E-83F8-9164-7ADF-0401ECD4B5F6}"/>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7F6C6114-DE01-354D-EED1-4B2CD5AA189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1B1FA0-BC7B-FA2F-D7BA-AD6D42DA9C15}"/>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26030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2C3A67-FBF5-BA77-3A49-0A9B1748429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E1178AA-7BF9-E542-425E-230F7DC512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8A55AD-079B-7164-A0EC-C8502A67D382}"/>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2CEC2C63-F2FF-9A39-43AB-4DB7E28B27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03B81C-35CB-346C-7C46-D66387BB7110}"/>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349050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59BD0-B530-57E5-8508-AB29CE3CC8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900A79E-14BD-58F5-9A03-285D7F9BCC8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4A45883-A35F-86CB-2085-4047E87D438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A36B9F9-B2E9-6434-A20F-565F9F81DB06}"/>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6" name="Segnaposto piè di pagina 5">
            <a:extLst>
              <a:ext uri="{FF2B5EF4-FFF2-40B4-BE49-F238E27FC236}">
                <a16:creationId xmlns:a16="http://schemas.microsoft.com/office/drawing/2014/main" id="{1EA06A55-553B-282C-3CE7-602E9778D2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E6FA7C5-3CAD-28FD-58CB-CC42C136015E}"/>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240792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5FE6B-5C43-4152-FA70-B982940142E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0FFA4F4-1DCE-7C24-16CA-E296E3D369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995A529-78FF-5D20-99CE-6E3AB4B1E0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95D8E9B-BC0D-0D80-C9A9-667363A8B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839E9A2-588D-728D-8AFE-F3209BD83B0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71222F-E5F9-E746-A349-7E5B39D63C6D}"/>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8" name="Segnaposto piè di pagina 7">
            <a:extLst>
              <a:ext uri="{FF2B5EF4-FFF2-40B4-BE49-F238E27FC236}">
                <a16:creationId xmlns:a16="http://schemas.microsoft.com/office/drawing/2014/main" id="{3EB87C9A-22C9-A543-70EC-07A1C803B4C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97947B9-133D-8E51-0D4C-B57FF3BFE24D}"/>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181864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999E3-A696-5EE5-39EC-EA4BA297F49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83D67A3-CEE3-8DAD-28AF-B2689BF809B0}"/>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4" name="Segnaposto piè di pagina 3">
            <a:extLst>
              <a:ext uri="{FF2B5EF4-FFF2-40B4-BE49-F238E27FC236}">
                <a16:creationId xmlns:a16="http://schemas.microsoft.com/office/drawing/2014/main" id="{226CC0E6-3CCC-A873-ABCB-2834BBEE45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F77FD70-4A55-5F5A-E8C5-60654162FF5D}"/>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261134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6C56AC9-F85C-9246-B47A-FAE388D30515}"/>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3" name="Segnaposto piè di pagina 2">
            <a:extLst>
              <a:ext uri="{FF2B5EF4-FFF2-40B4-BE49-F238E27FC236}">
                <a16:creationId xmlns:a16="http://schemas.microsoft.com/office/drawing/2014/main" id="{9E74ADD4-A79B-47E5-C956-C284EC72481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CEA8162-F785-894F-AA25-0E5D1D478CFC}"/>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303985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C0803-4334-3D03-3F3B-52AED2A810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135227-4003-99C2-D131-9979A2686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A150458-95D2-0530-3044-9443263E6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70F28A-6138-5E77-6CDA-DBEB203EAAB6}"/>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6" name="Segnaposto piè di pagina 5">
            <a:extLst>
              <a:ext uri="{FF2B5EF4-FFF2-40B4-BE49-F238E27FC236}">
                <a16:creationId xmlns:a16="http://schemas.microsoft.com/office/drawing/2014/main" id="{8840CC2C-4AEE-5405-B56E-D09FFA4C48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56724B2-56FA-0DDB-A454-F0605597F357}"/>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46982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058144-3249-0A4D-DF2A-AC7D9340B90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15EEC8C-C888-892C-C5E5-A9D306E27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0EB88E3-ECFD-E75A-464F-FF8F913E2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6C3E91-7E04-4DFD-83C7-BE51713B7B82}"/>
              </a:ext>
            </a:extLst>
          </p:cNvPr>
          <p:cNvSpPr>
            <a:spLocks noGrp="1"/>
          </p:cNvSpPr>
          <p:nvPr>
            <p:ph type="dt" sz="half" idx="10"/>
          </p:nvPr>
        </p:nvSpPr>
        <p:spPr/>
        <p:txBody>
          <a:bodyPr/>
          <a:lstStyle/>
          <a:p>
            <a:fld id="{B71881C9-878B-FB40-AD21-AF4D518021BF}" type="datetimeFigureOut">
              <a:rPr lang="it-IT" smtClean="0"/>
              <a:t>25/03/25</a:t>
            </a:fld>
            <a:endParaRPr lang="it-IT"/>
          </a:p>
        </p:txBody>
      </p:sp>
      <p:sp>
        <p:nvSpPr>
          <p:cNvPr id="6" name="Segnaposto piè di pagina 5">
            <a:extLst>
              <a:ext uri="{FF2B5EF4-FFF2-40B4-BE49-F238E27FC236}">
                <a16:creationId xmlns:a16="http://schemas.microsoft.com/office/drawing/2014/main" id="{9F55E246-EB73-CD86-2EEC-C2C8BF150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1D2C19-9A2B-7567-A4F8-82BE447FADF8}"/>
              </a:ext>
            </a:extLst>
          </p:cNvPr>
          <p:cNvSpPr>
            <a:spLocks noGrp="1"/>
          </p:cNvSpPr>
          <p:nvPr>
            <p:ph type="sldNum" sz="quarter" idx="12"/>
          </p:nvPr>
        </p:nvSpPr>
        <p:spPr/>
        <p:txBody>
          <a:bodyPr/>
          <a:lstStyle/>
          <a:p>
            <a:fld id="{20FE53A0-A0E5-044B-9ECE-65DC21D8B072}" type="slidenum">
              <a:rPr lang="it-IT" smtClean="0"/>
              <a:t>‹N›</a:t>
            </a:fld>
            <a:endParaRPr lang="it-IT"/>
          </a:p>
        </p:txBody>
      </p:sp>
    </p:spTree>
    <p:extLst>
      <p:ext uri="{BB962C8B-B14F-4D97-AF65-F5344CB8AC3E}">
        <p14:creationId xmlns:p14="http://schemas.microsoft.com/office/powerpoint/2010/main" val="222555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4DF1348-FC0F-43C7-94C8-FB49192AA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E2E0AD-3B6F-FD7B-FA3F-1B5D3E4588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D8E3CBE-49ED-1BEC-7F4F-0D0904AA6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1881C9-878B-FB40-AD21-AF4D518021BF}" type="datetimeFigureOut">
              <a:rPr lang="it-IT" smtClean="0"/>
              <a:t>25/03/25</a:t>
            </a:fld>
            <a:endParaRPr lang="it-IT"/>
          </a:p>
        </p:txBody>
      </p:sp>
      <p:sp>
        <p:nvSpPr>
          <p:cNvPr id="5" name="Segnaposto piè di pagina 4">
            <a:extLst>
              <a:ext uri="{FF2B5EF4-FFF2-40B4-BE49-F238E27FC236}">
                <a16:creationId xmlns:a16="http://schemas.microsoft.com/office/drawing/2014/main" id="{8F6D24AD-40B5-C2C5-6C35-B96BA38B7A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ABC2A28D-C470-125F-BC60-B77E0B173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FE53A0-A0E5-044B-9ECE-65DC21D8B072}" type="slidenum">
              <a:rPr lang="it-IT" smtClean="0"/>
              <a:t>‹N›</a:t>
            </a:fld>
            <a:endParaRPr lang="it-IT"/>
          </a:p>
        </p:txBody>
      </p:sp>
    </p:spTree>
    <p:extLst>
      <p:ext uri="{BB962C8B-B14F-4D97-AF65-F5344CB8AC3E}">
        <p14:creationId xmlns:p14="http://schemas.microsoft.com/office/powerpoint/2010/main" val="396135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6" name="Rectangle 513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1C0AB7-337D-7F6A-8775-27106E95FD17}"/>
              </a:ext>
            </a:extLst>
          </p:cNvPr>
          <p:cNvSpPr>
            <a:spLocks noGrp="1"/>
          </p:cNvSpPr>
          <p:nvPr>
            <p:ph type="ctrTitle"/>
          </p:nvPr>
        </p:nvSpPr>
        <p:spPr>
          <a:xfrm>
            <a:off x="1155556" y="6214530"/>
            <a:ext cx="4284418" cy="321736"/>
          </a:xfrm>
        </p:spPr>
        <p:txBody>
          <a:bodyPr anchor="b">
            <a:normAutofit fontScale="90000"/>
          </a:bodyPr>
          <a:lstStyle/>
          <a:p>
            <a:pPr algn="l"/>
            <a:r>
              <a:rPr lang="it-IT" sz="1800" dirty="0">
                <a:solidFill>
                  <a:schemeClr val="bg1"/>
                </a:solidFill>
              </a:rPr>
              <a:t>Lotta per le investiture</a:t>
            </a:r>
          </a:p>
        </p:txBody>
      </p:sp>
      <p:sp>
        <p:nvSpPr>
          <p:cNvPr id="5138" name="Rectangle 513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a:extLst>
              <a:ext uri="{FF2B5EF4-FFF2-40B4-BE49-F238E27FC236}">
                <a16:creationId xmlns:a16="http://schemas.microsoft.com/office/drawing/2014/main" id="{E390DEE7-8921-417A-CCFE-CA15F91F7E3E}"/>
              </a:ext>
            </a:extLst>
          </p:cNvPr>
          <p:cNvSpPr>
            <a:spLocks noGrp="1"/>
          </p:cNvSpPr>
          <p:nvPr>
            <p:ph type="subTitle" idx="1"/>
          </p:nvPr>
        </p:nvSpPr>
        <p:spPr>
          <a:xfrm>
            <a:off x="6739465" y="6214525"/>
            <a:ext cx="4305856" cy="321733"/>
          </a:xfrm>
        </p:spPr>
        <p:txBody>
          <a:bodyPr anchor="b">
            <a:normAutofit lnSpcReduction="10000"/>
          </a:bodyPr>
          <a:lstStyle/>
          <a:p>
            <a:pPr algn="r"/>
            <a:endParaRPr lang="it-IT" sz="1800"/>
          </a:p>
        </p:txBody>
      </p:sp>
      <p:pic>
        <p:nvPicPr>
          <p:cNvPr id="5122" name="Picture 2" descr="Lotta per le investiture">
            <a:extLst>
              <a:ext uri="{FF2B5EF4-FFF2-40B4-BE49-F238E27FC236}">
                <a16:creationId xmlns:a16="http://schemas.microsoft.com/office/drawing/2014/main" id="{8D4F3D98-6407-5C0A-400E-09490BC7E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8" b="2"/>
          <a:stretch/>
        </p:blipFill>
        <p:spPr bwMode="auto">
          <a:xfrm>
            <a:off x="1155556" y="637761"/>
            <a:ext cx="9889765" cy="557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3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PPT - LA LOTTA PER LE INVESTITURE PowerPoint Presentation, free download -  ID:2997819">
            <a:extLst>
              <a:ext uri="{FF2B5EF4-FFF2-40B4-BE49-F238E27FC236}">
                <a16:creationId xmlns:a16="http://schemas.microsoft.com/office/drawing/2014/main" id="{0E20862C-59F2-3127-08B5-156A9B3DE4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7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24DE50-90FF-8DF9-D8D4-0457A2240FFE}"/>
              </a:ext>
            </a:extLst>
          </p:cNvPr>
          <p:cNvSpPr>
            <a:spLocks noGrp="1"/>
          </p:cNvSpPr>
          <p:nvPr>
            <p:ph type="title"/>
          </p:nvPr>
        </p:nvSpPr>
        <p:spPr>
          <a:xfrm>
            <a:off x="761803" y="350196"/>
            <a:ext cx="4646904" cy="1624520"/>
          </a:xfrm>
        </p:spPr>
        <p:txBody>
          <a:bodyPr anchor="ctr">
            <a:normAutofit/>
          </a:bodyPr>
          <a:lstStyle/>
          <a:p>
            <a:r>
              <a:rPr lang="it-IT" sz="4000"/>
              <a:t>Ottone I</a:t>
            </a:r>
          </a:p>
        </p:txBody>
      </p:sp>
      <p:sp>
        <p:nvSpPr>
          <p:cNvPr id="3" name="Segnaposto contenuto 2">
            <a:extLst>
              <a:ext uri="{FF2B5EF4-FFF2-40B4-BE49-F238E27FC236}">
                <a16:creationId xmlns:a16="http://schemas.microsoft.com/office/drawing/2014/main" id="{22C52A6B-09E5-462B-27DD-532AF9D2C514}"/>
              </a:ext>
            </a:extLst>
          </p:cNvPr>
          <p:cNvSpPr>
            <a:spLocks noGrp="1"/>
          </p:cNvSpPr>
          <p:nvPr>
            <p:ph idx="1"/>
          </p:nvPr>
        </p:nvSpPr>
        <p:spPr>
          <a:xfrm>
            <a:off x="761802" y="2147778"/>
            <a:ext cx="4646905" cy="4208572"/>
          </a:xfrm>
        </p:spPr>
        <p:txBody>
          <a:bodyPr anchor="ctr">
            <a:normAutofit/>
          </a:bodyPr>
          <a:lstStyle/>
          <a:p>
            <a:pPr marL="0" indent="0">
              <a:buNone/>
            </a:pPr>
            <a:r>
              <a:rPr lang="it-IT" sz="3200" dirty="0"/>
              <a:t>Con Ottone I rinasce l’impero romano germanico. </a:t>
            </a:r>
          </a:p>
          <a:p>
            <a:pPr marL="0" indent="0">
              <a:buNone/>
            </a:pPr>
            <a:r>
              <a:rPr lang="it-IT" sz="3200" dirty="0"/>
              <a:t>Il regno era meno esteso di quello di Carlo Magno, in quanto comprendeva solamente i Regni di Germania e ITALIA, ma non la Francia. </a:t>
            </a:r>
          </a:p>
          <a:p>
            <a:pPr marL="0" indent="0">
              <a:buNone/>
            </a:pPr>
            <a:endParaRPr lang="it-IT" sz="2000" dirty="0"/>
          </a:p>
        </p:txBody>
      </p:sp>
      <p:pic>
        <p:nvPicPr>
          <p:cNvPr id="3074" name="Picture 2" descr="Imperatori del Sacro Romano Impero: Ottone I">
            <a:extLst>
              <a:ext uri="{FF2B5EF4-FFF2-40B4-BE49-F238E27FC236}">
                <a16:creationId xmlns:a16="http://schemas.microsoft.com/office/drawing/2014/main" id="{05D48440-B533-3587-0838-4ADC879C9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73" r="24640"/>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5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33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77432B-B301-B96B-CA32-A5C6307B943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Privilegio </a:t>
            </a:r>
            <a:r>
              <a:rPr lang="en-US" sz="3200" kern="1200" dirty="0" err="1">
                <a:solidFill>
                  <a:srgbClr val="FFFFFF"/>
                </a:solidFill>
                <a:latin typeface="+mj-lt"/>
                <a:ea typeface="+mj-ea"/>
                <a:cs typeface="+mj-cs"/>
              </a:rPr>
              <a:t>Ottoniano</a:t>
            </a:r>
            <a:r>
              <a:rPr lang="en-US" sz="3200" kern="1200" dirty="0">
                <a:solidFill>
                  <a:srgbClr val="FFFFFF"/>
                </a:solidFill>
                <a:latin typeface="+mj-lt"/>
                <a:ea typeface="+mj-ea"/>
                <a:cs typeface="+mj-cs"/>
              </a:rPr>
              <a:t>, 962</a:t>
            </a:r>
          </a:p>
        </p:txBody>
      </p:sp>
      <p:pic>
        <p:nvPicPr>
          <p:cNvPr id="1026" name="Picture 2" descr="PPT - LO SCONTRO TRA LA CHIESA E L'IMPERO PowerPoint Presentation, free  download - ID:5178480">
            <a:extLst>
              <a:ext uri="{FF2B5EF4-FFF2-40B4-BE49-F238E27FC236}">
                <a16:creationId xmlns:a16="http://schemas.microsoft.com/office/drawing/2014/main" id="{948CFB08-1061-1092-1482-0D7FD8F33F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07933" y="674162"/>
            <a:ext cx="7347537" cy="551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86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4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95E68AA-8784-75EE-126F-155186476D0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err="1">
                <a:solidFill>
                  <a:srgbClr val="FFFFFF"/>
                </a:solidFill>
              </a:rPr>
              <a:t>Scisma</a:t>
            </a:r>
            <a:endParaRPr lang="en-US" sz="2600" kern="1200" dirty="0">
              <a:solidFill>
                <a:srgbClr val="FFFFFF"/>
              </a:solidFill>
              <a:latin typeface="+mj-lt"/>
              <a:ea typeface="+mj-ea"/>
              <a:cs typeface="+mj-cs"/>
            </a:endParaRPr>
          </a:p>
        </p:txBody>
      </p:sp>
      <p:pic>
        <p:nvPicPr>
          <p:cNvPr id="2050" name="Picture 2" descr=" il Grande scisma d'Oriente">
            <a:extLst>
              <a:ext uri="{FF2B5EF4-FFF2-40B4-BE49-F238E27FC236}">
                <a16:creationId xmlns:a16="http://schemas.microsoft.com/office/drawing/2014/main" id="{816840E2-39D9-F1F0-3AAF-1272F726C7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1275" y="584791"/>
            <a:ext cx="7622362" cy="522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54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715C036-6DB6-A9FF-D64A-D55174A3DBD8}"/>
              </a:ext>
            </a:extLst>
          </p:cNvPr>
          <p:cNvSpPr>
            <a:spLocks noGrp="1"/>
          </p:cNvSpPr>
          <p:nvPr>
            <p:ph type="title"/>
          </p:nvPr>
        </p:nvSpPr>
        <p:spPr>
          <a:xfrm>
            <a:off x="640080" y="325369"/>
            <a:ext cx="4368602" cy="1956841"/>
          </a:xfrm>
        </p:spPr>
        <p:txBody>
          <a:bodyPr anchor="b">
            <a:normAutofit/>
          </a:bodyPr>
          <a:lstStyle/>
          <a:p>
            <a:r>
              <a:rPr lang="it-IT" sz="4200" dirty="0"/>
              <a:t>Abolizione del privilegio ottoniano, 1059</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D2D4A32-AADB-B06C-41C8-C47CE83805C9}"/>
              </a:ext>
            </a:extLst>
          </p:cNvPr>
          <p:cNvSpPr>
            <a:spLocks noGrp="1"/>
          </p:cNvSpPr>
          <p:nvPr>
            <p:ph idx="1"/>
          </p:nvPr>
        </p:nvSpPr>
        <p:spPr>
          <a:xfrm>
            <a:off x="640080" y="2872899"/>
            <a:ext cx="4243589" cy="3320668"/>
          </a:xfrm>
        </p:spPr>
        <p:txBody>
          <a:bodyPr>
            <a:normAutofit/>
          </a:bodyPr>
          <a:lstStyle/>
          <a:p>
            <a:pPr marL="0" indent="0" algn="just">
              <a:buNone/>
            </a:pPr>
            <a:r>
              <a:rPr lang="it-IT" sz="2200" b="0" i="0" dirty="0">
                <a:effectLst/>
                <a:latin typeface="Google Sans"/>
              </a:rPr>
              <a:t>Esso fu abolito da Niccolò II: il papa emanò la bolla In nomine Domini (12 aprile 1059) con la quale venne stabilito che, da allora in poi, l'elezione del pontefice sarebbe stata una prerogativa esclusiva di un collegio di cardinali, riuniti in conclave.</a:t>
            </a:r>
            <a:endParaRPr lang="it-IT" sz="2200" dirty="0"/>
          </a:p>
        </p:txBody>
      </p:sp>
      <p:pic>
        <p:nvPicPr>
          <p:cNvPr id="4098" name="Picture 2" descr="Privilegium Othonis - Wikipedia">
            <a:extLst>
              <a:ext uri="{FF2B5EF4-FFF2-40B4-BE49-F238E27FC236}">
                <a16:creationId xmlns:a16="http://schemas.microsoft.com/office/drawing/2014/main" id="{A9BF4B09-3705-A24E-6502-D35553578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35" r="1500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5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a riforma della Chiesa - ppt video online scaricare">
            <a:extLst>
              <a:ext uri="{FF2B5EF4-FFF2-40B4-BE49-F238E27FC236}">
                <a16:creationId xmlns:a16="http://schemas.microsoft.com/office/drawing/2014/main" id="{5AB3F263-B273-69F3-236B-A99385E655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9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19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La lotta per le investiture">
            <a:extLst>
              <a:ext uri="{FF2B5EF4-FFF2-40B4-BE49-F238E27FC236}">
                <a16:creationId xmlns:a16="http://schemas.microsoft.com/office/drawing/2014/main" id="{95D9A137-9F80-C1A1-AB08-41F323BB18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7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6" name="Rectangle 7185">
            <a:extLst>
              <a:ext uri="{FF2B5EF4-FFF2-40B4-BE49-F238E27FC236}">
                <a16:creationId xmlns:a16="http://schemas.microsoft.com/office/drawing/2014/main" id="{94087E04-C99E-4195-8EBA-1BD4C451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188" name="Group 7187">
            <a:extLst>
              <a:ext uri="{FF2B5EF4-FFF2-40B4-BE49-F238E27FC236}">
                <a16:creationId xmlns:a16="http://schemas.microsoft.com/office/drawing/2014/main" id="{3BB791AC-7337-46DA-B66B-FDB89A4937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7189" name="Rectangle 7188">
              <a:extLst>
                <a:ext uri="{FF2B5EF4-FFF2-40B4-BE49-F238E27FC236}">
                  <a16:creationId xmlns:a16="http://schemas.microsoft.com/office/drawing/2014/main" id="{833FF6E8-7D52-4189-A347-8A63C30CA0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0" name="Rectangle 7189">
              <a:extLst>
                <a:ext uri="{FF2B5EF4-FFF2-40B4-BE49-F238E27FC236}">
                  <a16:creationId xmlns:a16="http://schemas.microsoft.com/office/drawing/2014/main" id="{7B1C304A-C36A-4CD1-8AB4-EA545D38E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192" name="Freeform: Shape 7191">
            <a:extLst>
              <a:ext uri="{FF2B5EF4-FFF2-40B4-BE49-F238E27FC236}">
                <a16:creationId xmlns:a16="http://schemas.microsoft.com/office/drawing/2014/main" id="{2FEFA492-1F90-4DD2-B51D-E6471B05E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170" name="Picture 2" descr="Gregorio VII e il &quot;Dictatus papae&quot; | Schemi e mappe concettuali di Storia |  Docsity">
            <a:extLst>
              <a:ext uri="{FF2B5EF4-FFF2-40B4-BE49-F238E27FC236}">
                <a16:creationId xmlns:a16="http://schemas.microsoft.com/office/drawing/2014/main" id="{BC6512A3-E742-3070-8066-FE0556C29D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06"/>
          <a:stretch/>
        </p:blipFill>
        <p:spPr bwMode="auto">
          <a:xfrm>
            <a:off x="457200" y="457200"/>
            <a:ext cx="11277599" cy="5943599"/>
          </a:xfrm>
          <a:prstGeom prst="rect">
            <a:avLst/>
          </a:prstGeom>
          <a:noFill/>
          <a:ln w="12700" cap="flat" cmpd="sng" algn="ctr">
            <a:noFill/>
            <a:prstDash val="solid"/>
            <a:miter lim="800000"/>
          </a:ln>
          <a:effectLst>
            <a:outerShdw blurRad="317500" algn="ctr" rotWithShape="0">
              <a:schemeClr val="tx1">
                <a:alpha val="2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9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La Lotta per le Investiture | comeascuola">
            <a:extLst>
              <a:ext uri="{FF2B5EF4-FFF2-40B4-BE49-F238E27FC236}">
                <a16:creationId xmlns:a16="http://schemas.microsoft.com/office/drawing/2014/main" id="{7C5FEAA6-0399-35B6-D190-1BF83537E0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5626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102</Words>
  <Application>Microsoft Macintosh PowerPoint</Application>
  <PresentationFormat>Widescreen</PresentationFormat>
  <Paragraphs>8</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Aptos</vt:lpstr>
      <vt:lpstr>Aptos Display</vt:lpstr>
      <vt:lpstr>Arial</vt:lpstr>
      <vt:lpstr>Calibri</vt:lpstr>
      <vt:lpstr>Google Sans</vt:lpstr>
      <vt:lpstr>Tema di Office</vt:lpstr>
      <vt:lpstr>Lotta per le investiture</vt:lpstr>
      <vt:lpstr>Ottone I</vt:lpstr>
      <vt:lpstr>Privilegio Ottoniano, 962</vt:lpstr>
      <vt:lpstr>Scisma</vt:lpstr>
      <vt:lpstr>Abolizione del privilegio ottoniano, 1059</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Daniela Mainardi</dc:creator>
  <cp:lastModifiedBy>Daniela Mainardi</cp:lastModifiedBy>
  <cp:revision>1</cp:revision>
  <dcterms:created xsi:type="dcterms:W3CDTF">2025-03-25T16:52:20Z</dcterms:created>
  <dcterms:modified xsi:type="dcterms:W3CDTF">2025-03-25T18:24:12Z</dcterms:modified>
</cp:coreProperties>
</file>