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7" r:id="rId6"/>
    <p:sldId id="278" r:id="rId7"/>
    <p:sldId id="264" r:id="rId8"/>
    <p:sldId id="265" r:id="rId9"/>
    <p:sldId id="259" r:id="rId10"/>
    <p:sldId id="260" r:id="rId11"/>
    <p:sldId id="271" r:id="rId12"/>
    <p:sldId id="261" r:id="rId13"/>
    <p:sldId id="263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039FF-4D4F-46F3-92D5-E71A289F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DB93E1B-81F4-4726-BDD2-E3E99BC8C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901544-2BB3-45DD-BEC5-E9B122CB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A7221D-8732-42F2-B959-7630CC62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818D80-0A43-4307-B885-047EE332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1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E2F9E-0158-4D03-A4D2-0B7F57F2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8C88D7-2083-4015-9BEF-DB5A89CF1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F339C8-3AB3-4D0D-84BE-156ADD6C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4143BC-9B2C-470F-B4CF-647B5DF1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F437CC-0827-4E66-BDED-8E349B72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4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3EAF6-F320-4393-B602-4136108FA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697BD5-C43C-4D7F-9246-A7F160A8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B93787-0DC3-4941-B954-54FB1C6D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5CCB26-6E04-4CE5-A951-25D26225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2141E-5AC3-406E-95DC-DFDC81D9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4086F-A8A3-4759-859F-3BEBD374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890433-AC13-4FF1-90E7-A50ED55C2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DA5D47-4165-4E58-858B-BE4E1012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C10AD5-59CA-4389-8C5A-5BC633A3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91BA23-4022-42AF-B23E-5C6F3AB5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4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C9699-6AF5-4375-863E-8F492B53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75642E-28C8-4A76-8A7E-7D3318B95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09793C-970E-4DE9-8E65-300AF764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A1C630-3FAB-4F04-A9A8-730773CC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171DA6-72E3-44C2-8B86-A706CA5B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638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8AC3B6-3F32-4156-AB3D-161EC5EC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C2A2FF-C379-4AFF-8BFD-2AAFED7A4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25E6E0-CD99-41B3-86AE-E8A721D1A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E17AC7-7DCA-4FF7-A71A-17E89507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FE1F9C-2E53-475B-8172-47F4F041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5E6D64-4A89-4B04-B054-85969481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19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82FE4-2462-4D2E-B87D-5E53894F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09C283-E407-4466-8157-55889C2F5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80A0B8-5912-4226-A3C5-ED0DA7E35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8119A-CF7F-4CB7-A4B9-A18D6DC64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7FDA6A-8F2B-4A4C-8E5F-BF1AA7D57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87A400-8AA5-44E4-9D26-F7E4B7EDF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1DBDDF1-8E05-4EF6-B307-E8D7717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E0DF62-F66D-4E5D-97A3-342BB41B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3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EB71D-4A56-4B61-96B9-1E27031C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00564A-20DB-409D-ACD4-A6E21983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03AE45-02E0-4EDC-824A-1DCC0754F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47DD86-17DA-4847-93D4-2AA21723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80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079969-C79F-4022-A7BA-C9934845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D29F2E-A885-40F0-BC2F-A493D51F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FEE35C-3979-49B2-BA11-1DF7BE0D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66DC2-EADD-46F4-9135-7249A217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C4CF2-D009-4A76-9AAF-7F0E28BF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676438-F73C-4A4C-83BE-2F637160B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6E79DE-62CB-46D7-B0BF-CE3231C8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A7BBC5-4BB7-4B05-8208-784513BA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FD1580E-52FD-4168-9A03-6568F1BB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84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79EC2-6327-4A77-852A-1C0EA7D6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84070F-B3C8-4894-A168-F7A73A272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ADBE84-11DB-45A4-9035-08D4F342E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693123-0DE6-4BF0-A0C4-D8CA5C99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0C1412-EC1F-4429-A3BB-E819E47A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2B3338-4966-4927-9469-4C7B6CED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30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9A88AA8-83AE-41E5-BF62-739B8C5B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3F10FF-FB84-45BA-96F6-3997C1D9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DA936C-AB09-40B5-A100-FE85E6B38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3A8B-0235-429A-8F39-B4167E9D5B2A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00E798-294B-4181-AB79-6264E5CB2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50E1D-13A6-4222-8B1C-05735F61D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11C7-7197-4468-982E-8852BF6B01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8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0994ACD-C948-43A0-9F52-17481F8D2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FAE8B1-4D54-4C23-99DC-2A670B258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/>
              <a:t>Ungheria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F20D137-203E-4642-82D0-0BBD61176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it-IT" sz="2000"/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58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CB9669-07F7-4CEF-916A-00A01EAF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/>
              <a:t>Fiumi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8CC1B0-CB07-4318-B78F-6119BF8E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/>
              <a:t>I fiumi principali dell'Ungheria sono innanzitutto il </a:t>
            </a:r>
            <a:r>
              <a:rPr lang="it-IT" sz="2400" b="1" dirty="0">
                <a:highlight>
                  <a:srgbClr val="FFFF00"/>
                </a:highlight>
              </a:rPr>
              <a:t>Danubio, </a:t>
            </a:r>
            <a:r>
              <a:rPr lang="it-IT" sz="2400" dirty="0"/>
              <a:t>che segna in parte il confine con la Slovacchia e attraversa tutto il territorio da nord a sud per circa 420 km, il Tibisco che attraversa l'</a:t>
            </a:r>
            <a:r>
              <a:rPr lang="it-IT" sz="2400" dirty="0" err="1"/>
              <a:t>Alföld</a:t>
            </a:r>
            <a:r>
              <a:rPr lang="it-IT" sz="2400" dirty="0"/>
              <a:t> da nord a sud per circa 600 km e la Drava lungo il confine con la Croazia.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b="1" dirty="0">
                <a:highlight>
                  <a:srgbClr val="FFFF00"/>
                </a:highlight>
              </a:rPr>
              <a:t>Il lago Balaton </a:t>
            </a:r>
            <a:r>
              <a:rPr lang="it-IT" sz="2400" dirty="0"/>
              <a:t>(592 km²), il più grande lago dell'Europa centrale, si trova nella parte occidentale del paese ai piedi della Selva </a:t>
            </a:r>
            <a:r>
              <a:rPr lang="it-IT" sz="2400" dirty="0" err="1"/>
              <a:t>Baconia</a:t>
            </a:r>
            <a:endParaRPr lang="it-IT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1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C8057-78B9-4942-AADF-A79E0E425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it-IT" dirty="0"/>
              <a:t>Lago Balaton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C34A1E-0643-4828-B901-4901FBA7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29" y="2251587"/>
            <a:ext cx="494415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/>
              <a:t>Il lago Balaton chiamato anche "mare magiaro", si trova nell'Ungheria occidentale ed è il più grande lago dell'Europa centrale.</a:t>
            </a:r>
          </a:p>
          <a:p>
            <a:pPr marL="0" indent="0">
              <a:buNone/>
            </a:pPr>
            <a:r>
              <a:rPr lang="it-IT" sz="2400"/>
              <a:t>Le spiagge, i bagni e le fonti termali dei dintorni attirano molti turisti stranieri. Ha importanza economica anche la viticoltura.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E32C83-9D2F-485E-952E-7E9194CBC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938245"/>
            <a:ext cx="4475531" cy="2978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3317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F0C2479-495C-4EEF-8E2B-02DEB341C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/>
              <a:t>Clima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500D1E-1667-4993-98D4-E62911EA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L'Ungheria ha un clima continentale: gli inverni sono freddi e nevosi, le estati calde e afose; le piogge si concentrano soprattutto nei mesi primaverili e autunnali. </a:t>
            </a:r>
          </a:p>
          <a:p>
            <a:pPr marL="0" indent="0" algn="just">
              <a:buNone/>
            </a:pPr>
            <a:r>
              <a:rPr lang="it-IT" sz="2400" dirty="0"/>
              <a:t>Si possono verificare intensi temporali da calore in estate, mentre in inverno imperversano neve e ghiaccio. </a:t>
            </a:r>
          </a:p>
          <a:p>
            <a:pPr marL="0" indent="0" algn="just">
              <a:buNone/>
            </a:pPr>
            <a:r>
              <a:rPr lang="it-IT" sz="2400" dirty="0"/>
              <a:t>Le massime estive possono raggiungere i 35 °C, mentre d'inverno la temperatura può rimanere sotto lo zero anche di giorno.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F7049B-012B-43F9-93DD-F9359A93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 dirty="0"/>
              <a:t>Capitale dell’Ungheria: Budapest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D9EAD6-C3A5-491A-B14F-5122F41A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dirty="0"/>
              <a:t>Budapest nacque ufficialmente nel 1873 dall'unione delle città storiche di Buda e </a:t>
            </a:r>
            <a:r>
              <a:rPr lang="it-IT" sz="2400" dirty="0" err="1"/>
              <a:t>Óbuda</a:t>
            </a:r>
            <a:r>
              <a:rPr lang="it-IT" sz="2400" dirty="0"/>
              <a:t>, ubicate ad ovest del Danubio, con l'abitato di </a:t>
            </a:r>
            <a:r>
              <a:rPr lang="it-IT" sz="2400" dirty="0" err="1"/>
              <a:t>Pest</a:t>
            </a:r>
            <a:r>
              <a:rPr lang="it-IT" sz="2400" dirty="0"/>
              <a:t>, situato sulla riva opposta del fiume e anch'esso di antiche origini; fino al 1918 fu una delle due capitali dell'Impero austro-ungarico, dissoltosi al termine della prima guerra mondiale.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96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A96B82-50AD-4734-A2A8-1DF0C04A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Budapest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D74F9E-70B8-4C69-9DE4-37EAA6C23A1A}"/>
              </a:ext>
            </a:extLst>
          </p:cNvPr>
          <p:cNvSpPr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Nel XXI </a:t>
            </a:r>
            <a:r>
              <a:rPr lang="en-US" sz="2000" dirty="0" err="1"/>
              <a:t>secolo</a:t>
            </a:r>
            <a:r>
              <a:rPr lang="en-US" sz="2000" dirty="0"/>
              <a:t>, Budapest è </a:t>
            </a:r>
            <a:r>
              <a:rPr lang="en-US" sz="2000" dirty="0" err="1"/>
              <a:t>diventata</a:t>
            </a:r>
            <a:r>
              <a:rPr lang="en-US" sz="2000" dirty="0"/>
              <a:t> una </a:t>
            </a:r>
            <a:r>
              <a:rPr lang="en-US" sz="2000" dirty="0" err="1"/>
              <a:t>metropoli</a:t>
            </a:r>
            <a:r>
              <a:rPr lang="en-US" sz="2000" dirty="0"/>
              <a:t> </a:t>
            </a:r>
            <a:r>
              <a:rPr lang="en-US" sz="2000" dirty="0" err="1"/>
              <a:t>globale</a:t>
            </a:r>
            <a:r>
              <a:rPr lang="en-US" sz="2000" dirty="0"/>
              <a:t> e </a:t>
            </a:r>
            <a:r>
              <a:rPr lang="en-US" sz="2000" dirty="0" err="1"/>
              <a:t>si</a:t>
            </a:r>
            <a:r>
              <a:rPr lang="en-US" sz="2000" dirty="0"/>
              <a:t> è </a:t>
            </a:r>
            <a:r>
              <a:rPr lang="en-US" sz="2000" dirty="0" err="1"/>
              <a:t>affermata</a:t>
            </a:r>
            <a:r>
              <a:rPr lang="en-US" sz="2000" dirty="0"/>
              <a:t> come una </a:t>
            </a:r>
            <a:r>
              <a:rPr lang="en-US" sz="2000" dirty="0" err="1"/>
              <a:t>popolare</a:t>
            </a:r>
            <a:r>
              <a:rPr lang="en-US" sz="2000" dirty="0"/>
              <a:t> </a:t>
            </a:r>
            <a:r>
              <a:rPr lang="en-US" sz="2000" dirty="0" err="1"/>
              <a:t>destinazione</a:t>
            </a:r>
            <a:r>
              <a:rPr lang="en-US" sz="2000" dirty="0"/>
              <a:t> </a:t>
            </a:r>
            <a:r>
              <a:rPr lang="en-US" sz="2000" dirty="0" err="1"/>
              <a:t>turistica</a:t>
            </a:r>
            <a:r>
              <a:rPr lang="en-US" sz="2000" dirty="0"/>
              <a:t>: </a:t>
            </a:r>
            <a:r>
              <a:rPr lang="en-US" sz="2000" dirty="0" err="1"/>
              <a:t>nel</a:t>
            </a:r>
            <a:r>
              <a:rPr lang="en-US" sz="2000" dirty="0"/>
              <a:t> 2011, secondo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dati</a:t>
            </a:r>
            <a:r>
              <a:rPr lang="en-US" sz="2000" dirty="0"/>
              <a:t> </a:t>
            </a:r>
            <a:r>
              <a:rPr lang="en-US" sz="2000" dirty="0" err="1"/>
              <a:t>forniti</a:t>
            </a:r>
            <a:r>
              <a:rPr lang="en-US" sz="2000" dirty="0"/>
              <a:t> da Euromonitor International, la </a:t>
            </a:r>
            <a:r>
              <a:rPr lang="en-US" sz="2000" dirty="0" err="1"/>
              <a:t>capitale</a:t>
            </a:r>
            <a:r>
              <a:rPr lang="en-US" sz="2000" dirty="0"/>
              <a:t> </a:t>
            </a:r>
            <a:r>
              <a:rPr lang="en-US" sz="2000" dirty="0" err="1"/>
              <a:t>ungherese</a:t>
            </a:r>
            <a:r>
              <a:rPr lang="en-US" sz="2000" dirty="0"/>
              <a:t> è </a:t>
            </a:r>
            <a:r>
              <a:rPr lang="en-US" sz="2000" dirty="0" err="1"/>
              <a:t>stata</a:t>
            </a:r>
            <a:r>
              <a:rPr lang="en-US" sz="2000" dirty="0"/>
              <a:t> la 25ª </a:t>
            </a:r>
            <a:r>
              <a:rPr lang="en-US" sz="2000" dirty="0" err="1"/>
              <a:t>città</a:t>
            </a:r>
            <a:r>
              <a:rPr lang="en-US" sz="2000" dirty="0"/>
              <a:t> </a:t>
            </a:r>
            <a:r>
              <a:rPr lang="en-US" sz="2000" dirty="0" err="1"/>
              <a:t>più</a:t>
            </a:r>
            <a:r>
              <a:rPr lang="en-US" sz="2000" dirty="0"/>
              <a:t> </a:t>
            </a:r>
            <a:r>
              <a:rPr lang="en-US" sz="2000" dirty="0" err="1"/>
              <a:t>visitata</a:t>
            </a:r>
            <a:r>
              <a:rPr lang="en-US" sz="2000" dirty="0"/>
              <a:t> del mondo.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2AB635E-3FD7-4F14-909A-6CE228543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861" b="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5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5AE303-AE3C-4921-9593-A3D7CF9D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it-IT" sz="3600"/>
              <a:t>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F165F7-530E-4B8B-B00E-A298D22F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/>
              <a:t>L’Ungheria ottiene l’indipendenza dall’impero austro-ungarico nel 1918.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1800"/>
              <a:t>Dopo la seconda guerra mondiale, diventa un paese socialista sotto l’influenza dell’Unione Sovietica.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1800"/>
              <a:t>Nel 1989, dopo la caduta del muro di Berlino, l’Ungheria è una repubblica parlamentare.</a:t>
            </a:r>
          </a:p>
          <a:p>
            <a:pPr marL="0" indent="0">
              <a:buNone/>
            </a:pPr>
            <a:endParaRPr lang="it-IT" sz="1800"/>
          </a:p>
          <a:p>
            <a:pPr marL="0" indent="0">
              <a:buNone/>
            </a:pPr>
            <a:r>
              <a:rPr lang="it-IT" sz="1800"/>
              <a:t>Dal 2004 l’Ungheria fa parte dell’UE.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F529A7A-921B-44C7-852C-1294AE1E58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5" r="-1" b="29931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2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798FFF-45EC-4B0D-9EC0-ACCA4074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600"/>
              <a:t>Popolazione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7B6589-0EE6-49F7-AFE6-37D7CFC6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800" dirty="0"/>
              <a:t>L’85% della popolazione è ungaro e parla ungherese. </a:t>
            </a:r>
          </a:p>
          <a:p>
            <a:pPr marL="0" indent="0">
              <a:buNone/>
            </a:pPr>
            <a:r>
              <a:rPr lang="it-IT" sz="1800" dirty="0"/>
              <a:t>È presente una comunità rom, tra le più grandi d’Europa.</a:t>
            </a:r>
          </a:p>
          <a:p>
            <a:pPr marL="0" indent="0" algn="just">
              <a:buNone/>
            </a:pPr>
            <a:r>
              <a:rPr lang="it-IT" sz="1800" dirty="0"/>
              <a:t>Al confine con la Serbia, è presente un muro per fermare i migranti che vogliono andare in Ungheria.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491E2B9-E5C8-4D44-80ED-2387AD21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9" r="26945" b="-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5F62B1-7070-4015-9495-D8FE4992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Rom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095D1E-44E9-47EC-9031-FD59DE3A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I rom propriamente detti sono un gruppo etnico che vive principalmente in Europa, distribuiti in una galassia di minoranze presenti principalmente nei Balcani, in Europa centrale e in Europa orientale, benché la loro diaspora li abbia portati anche nelle Americhe e in altri continenti.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persona, esterni, erba, ragazza&#10;&#10;Descrizione generata automaticamente">
            <a:extLst>
              <a:ext uri="{FF2B5EF4-FFF2-40B4-BE49-F238E27FC236}">
                <a16:creationId xmlns:a16="http://schemas.microsoft.com/office/drawing/2014/main" id="{1B58D819-0EC3-46AB-BF6F-5CC1547A4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5" r="16470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6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3F735-338C-48E5-81CE-7C11692E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it-IT"/>
              <a:t>Economia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AEFC48-062D-4A40-9E37-D8C096AA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 terreni ungheresi sono fertili e ci sono mezzi di coltivazione moderni, per produrre: cereali, barbabietole da zucchero, tabacco, viticoltura che produce vini pregiati. </a:t>
            </a:r>
          </a:p>
          <a:p>
            <a:pPr marL="0" indent="0" algn="just">
              <a:buNone/>
            </a:pPr>
            <a:r>
              <a:rPr lang="it-IT" sz="2400" dirty="0"/>
              <a:t>I settori industriali più sviluppati sono il settore chimico, meccanico, elettronico e agroalimentare. </a:t>
            </a:r>
          </a:p>
          <a:p>
            <a:pPr marL="0" indent="0" algn="just">
              <a:buNone/>
            </a:pPr>
            <a:r>
              <a:rPr lang="it-IT" sz="2400" dirty="0"/>
              <a:t>Turismo: soprattutto sul lago Balaton. 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edano&#10;&#10;Descrizione generata automaticamente">
            <a:extLst>
              <a:ext uri="{FF2B5EF4-FFF2-40B4-BE49-F238E27FC236}">
                <a16:creationId xmlns:a16="http://schemas.microsoft.com/office/drawing/2014/main" id="{4EB1371B-7BCF-4553-AD32-6000474F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957076"/>
            <a:ext cx="4475531" cy="2940601"/>
          </a:xfrm>
          <a:prstGeom prst="rect">
            <a:avLst/>
          </a:prstGeom>
          <a:effectLst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945B1A-1B00-4C1C-8DE3-C85BD63D91AD}"/>
              </a:ext>
            </a:extLst>
          </p:cNvPr>
          <p:cNvSpPr txBox="1"/>
          <p:nvPr/>
        </p:nvSpPr>
        <p:spPr>
          <a:xfrm>
            <a:off x="7359856" y="5577488"/>
            <a:ext cx="356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Immagine di barbabietola da zucchero</a:t>
            </a:r>
          </a:p>
        </p:txBody>
      </p:sp>
    </p:spTree>
    <p:extLst>
      <p:ext uri="{BB962C8B-B14F-4D97-AF65-F5344CB8AC3E}">
        <p14:creationId xmlns:p14="http://schemas.microsoft.com/office/powerpoint/2010/main" val="142466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8B9D78-6FB2-4F54-AB41-72D10AA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 dirty="0"/>
              <a:t>Cosa vuol dire Magiaro?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F3A85F-A1A9-44AB-AF49-E31953CA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 magiari o ungari sono un gruppo etnico e linguistico di origine ugrica: in questo senso il termine può essere sinonimo di ungheresi; quest'ultimo termine è usato per periodi storici successivi alla creazione dello stato ungherese e quindi anche per l'attuale popolazione europea.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Ugrico = di lingua uralica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7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E7A9A7-B9EC-48C8-9259-D298697F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 dirty="0"/>
              <a:t>Dati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FA2BD1-A017-4DCC-98C4-8E1A46BBC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3200" dirty="0"/>
              <a:t>L'Ungheria è uno Stato membro dell'Unione europea, costituito come Repubblica e situato nell'Europa centro-orientale e nella </a:t>
            </a:r>
            <a:r>
              <a:rPr lang="it-IT" sz="3200" b="1" dirty="0">
                <a:highlight>
                  <a:srgbClr val="FFFF00"/>
                </a:highlight>
              </a:rPr>
              <a:t>pianura pannonica</a:t>
            </a:r>
            <a:r>
              <a:rPr lang="it-IT" sz="3200" dirty="0"/>
              <a:t>. </a:t>
            </a:r>
          </a:p>
          <a:p>
            <a:pPr marL="0" indent="0" algn="just">
              <a:buNone/>
            </a:pPr>
            <a:r>
              <a:rPr lang="it-IT" sz="3200" dirty="0"/>
              <a:t>La capitale e città principale è Budapest.</a:t>
            </a:r>
          </a:p>
          <a:p>
            <a:pPr marL="0" indent="0" algn="just">
              <a:buNone/>
            </a:pPr>
            <a:r>
              <a:rPr lang="it-IT" sz="3200" dirty="0"/>
              <a:t>La lingua ufficiale è l'ungherese.</a:t>
            </a:r>
          </a:p>
          <a:p>
            <a:pPr marL="0" indent="0" algn="just">
              <a:buNone/>
            </a:pPr>
            <a:r>
              <a:rPr lang="it-IT" sz="3200" dirty="0"/>
              <a:t>La religione più diffusa è il cristianesimo cattolico.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3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A953CB-2DFA-4CAE-97E7-3DB0A604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Curiosità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17CE8D-440F-48C1-84D6-F7809EA9B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Scrivere è bello e oggi lo possiamo fare grazie </a:t>
            </a:r>
            <a:r>
              <a:rPr lang="it-IT" sz="2000" dirty="0" err="1"/>
              <a:t>al'inventore</a:t>
            </a:r>
            <a:r>
              <a:rPr lang="it-IT" sz="2000" dirty="0"/>
              <a:t> della biro, cioè della penna a sfera: </a:t>
            </a:r>
            <a:r>
              <a:rPr lang="it-IT" sz="2000" dirty="0" err="1"/>
              <a:t>László</a:t>
            </a:r>
            <a:r>
              <a:rPr lang="it-IT" sz="2000" dirty="0"/>
              <a:t> </a:t>
            </a:r>
            <a:r>
              <a:rPr lang="it-IT" sz="2000" dirty="0" err="1"/>
              <a:t>József</a:t>
            </a:r>
            <a:r>
              <a:rPr lang="it-IT" sz="2000" dirty="0"/>
              <a:t> </a:t>
            </a:r>
            <a:r>
              <a:rPr lang="it-IT" sz="2000" dirty="0" err="1"/>
              <a:t>Biró</a:t>
            </a:r>
            <a:r>
              <a:rPr lang="it-IT" sz="2000" dirty="0"/>
              <a:t>, da cui ha preso appunto il nome.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stazionario, penna, bianco, sedendo&#10;&#10;Descrizione generata automaticamente">
            <a:extLst>
              <a:ext uri="{FF2B5EF4-FFF2-40B4-BE49-F238E27FC236}">
                <a16:creationId xmlns:a16="http://schemas.microsoft.com/office/drawing/2014/main" id="{543FB6B9-0D28-4B0A-85CC-731AC181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3" y="614079"/>
            <a:ext cx="4397433" cy="24543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uomo, interni, fotografia&#10;&#10;Descrizione generata automaticamente">
            <a:extLst>
              <a:ext uri="{FF2B5EF4-FFF2-40B4-BE49-F238E27FC236}">
                <a16:creationId xmlns:a16="http://schemas.microsoft.com/office/drawing/2014/main" id="{0225AF14-C083-4EB8-AC2D-9BA657A5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324" y="3707894"/>
            <a:ext cx="328176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D0E21C-BB40-47C6-9B31-77DE709D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600" dirty="0"/>
              <a:t>Carrozze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7FD7BF-1146-4FFF-970B-72404C56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Anche le prime carrozze costruite intorno al XIII-XIV secolo sono state fatte per la prima volta in Ungheria, esattamente nella località </a:t>
            </a:r>
            <a:r>
              <a:rPr lang="it-IT" sz="1800" dirty="0" err="1"/>
              <a:t>Kocsi</a:t>
            </a:r>
            <a:r>
              <a:rPr lang="it-IT" sz="1800" dirty="0"/>
              <a:t> da cui deriva il nome </a:t>
            </a:r>
            <a:r>
              <a:rPr lang="it-IT" sz="1800" dirty="0" err="1"/>
              <a:t>cauch</a:t>
            </a:r>
            <a:r>
              <a:rPr lang="it-IT" sz="1800" dirty="0"/>
              <a:t>, ovvero car utilizzata oggi.</a:t>
            </a:r>
          </a:p>
          <a:p>
            <a:endParaRPr lang="it-IT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E8112C-A72A-462C-9267-8ADB0E2D3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8" r="1398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8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587148-376F-4E37-9C14-8581A198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Vitamina 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D5CD2-2352-456A-8CED-C68DC4CD1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Mangiare la frutta, come le pietanze preparate con la polvere di paprika fanno bene </a:t>
            </a:r>
            <a:r>
              <a:rPr lang="it-IT" sz="2000" dirty="0" err="1"/>
              <a:t>poichè</a:t>
            </a:r>
            <a:r>
              <a:rPr lang="it-IT" sz="2000" dirty="0"/>
              <a:t> contengono la vitamina C: questa tesi è stata dimostrata per la prima volta grazie allo studio dei peperoni di Szeged da parte del biochimico ungherese Albert </a:t>
            </a:r>
            <a:r>
              <a:rPr lang="it-IT" sz="2000" dirty="0" err="1"/>
              <a:t>Szent-Györgyi</a:t>
            </a:r>
            <a:r>
              <a:rPr lang="it-IT" sz="2000" dirty="0"/>
              <a:t> nel 1920.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cibo, fetta, frutta, piatto&#10;&#10;Descrizione generata automaticamente">
            <a:extLst>
              <a:ext uri="{FF2B5EF4-FFF2-40B4-BE49-F238E27FC236}">
                <a16:creationId xmlns:a16="http://schemas.microsoft.com/office/drawing/2014/main" id="{BAB7E935-A26A-4FEB-B9E2-262B6D2BE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32" r="-1" b="1049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A603A4-F657-4C5B-B641-5DC66B19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600"/>
              <a:t>Confini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60812A-C7E2-4FE3-B00E-FF527C534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1800" dirty="0"/>
              <a:t>Confina a nord con la Slovacchia, a est con l'Ucraina e la Romania, a sud con la Serbia e la Croazia e a ovest con l'Austria e la Slovenia.</a:t>
            </a:r>
          </a:p>
          <a:p>
            <a:pPr marL="0" indent="0" algn="just">
              <a:buNone/>
            </a:pPr>
            <a:r>
              <a:rPr lang="it-IT" sz="1800" dirty="0"/>
              <a:t>Si tratta di uno stato senza sbocco al mare, situato nell’Europa Centro Orientale, nella fascia climatica temperata.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A17AA7-0273-4291-BC80-D4D0A0A05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0" r="3646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5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AE61C9-6808-45FF-ABE1-14DB1A06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it-IT" sz="4800"/>
              <a:t>Territorio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B9040D-88FA-49B9-8B0E-137F723F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L'Ungheria è caratterizzata da una delle maggiori pianure europee, il </a:t>
            </a:r>
            <a:r>
              <a:rPr lang="it-IT" sz="2400" b="1" dirty="0">
                <a:highlight>
                  <a:srgbClr val="FFFF00"/>
                </a:highlight>
              </a:rPr>
              <a:t>Bassopiano Pannonico, </a:t>
            </a:r>
            <a:r>
              <a:rPr lang="it-IT" sz="2400" dirty="0"/>
              <a:t>in alcune zone si elevano colline e rilievi che però non superano mai i mille metri d'altezza, eccetto che con il Monte </a:t>
            </a:r>
            <a:r>
              <a:rPr lang="it-IT" sz="2400" dirty="0" err="1"/>
              <a:t>Kékes</a:t>
            </a:r>
            <a:r>
              <a:rPr lang="it-IT" sz="2400" dirty="0"/>
              <a:t> (1.014 m.), 80 chilometri a nord-est di Budapest.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45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946A1D-2AFB-4E6D-BC5C-D82A47AA3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17" r="8449" b="55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1CB186-A953-47CD-9BFA-FDE09E61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Bassopiano Pannonico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7876E7-87C5-49E5-9161-EC74327D1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sz="1800"/>
              <a:t>La pianura pannonica (detta anche "bassopiano pannonico" o "bacino pannonico", o "bacino carpatico") è un ampio bassopiano situato nell'Europa sud-orientale e attraversato dal medio corso del Danubio e dal basso corso del Tibisco.</a:t>
            </a:r>
          </a:p>
        </p:txBody>
      </p:sp>
    </p:spTree>
    <p:extLst>
      <p:ext uri="{BB962C8B-B14F-4D97-AF65-F5344CB8AC3E}">
        <p14:creationId xmlns:p14="http://schemas.microsoft.com/office/powerpoint/2010/main" val="99200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6F05E68-831E-4049-B320-67DB366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it-IT" sz="5400" dirty="0"/>
              <a:t>Bassopiano Pannonico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53566-F8E4-4C4C-BCC3-3E7B45EE2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Attualmente la pianura pannonica comprende territori appartenenti a sette diversi stati, comprende infatti gran parte dell'Ungheria, l'estremo orientale dell'Austria, le pianure meridionali della Slovacchia, la pianura transcarpatica dell'Ucraina, la parte occidentale della Romania, il nord della Serbia e il nord-est della Croazia.</a:t>
            </a:r>
          </a:p>
        </p:txBody>
      </p:sp>
    </p:spTree>
    <p:extLst>
      <p:ext uri="{BB962C8B-B14F-4D97-AF65-F5344CB8AC3E}">
        <p14:creationId xmlns:p14="http://schemas.microsoft.com/office/powerpoint/2010/main" val="63656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3175C7-3474-476E-A3C0-1DDBBC24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it-IT" sz="5400" dirty="0"/>
              <a:t>Territorio: parola chiave Pianura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16DEDC-2A30-4AF5-9D35-0BC22B48E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/>
              <a:t>Il territorio ungherese è al centro dell’Europa.</a:t>
            </a:r>
          </a:p>
          <a:p>
            <a:pPr marL="0" indent="0" algn="just">
              <a:buNone/>
            </a:pPr>
            <a:r>
              <a:rPr lang="it-IT" sz="2000" dirty="0"/>
              <a:t>È costituito quasi tutto da una grande pianura, </a:t>
            </a:r>
            <a:r>
              <a:rPr lang="it-IT" sz="2000" b="1" dirty="0">
                <a:highlight>
                  <a:srgbClr val="FFFF00"/>
                </a:highlight>
              </a:rPr>
              <a:t>la pianura ungherese</a:t>
            </a:r>
            <a:r>
              <a:rPr lang="it-IT" sz="2000" dirty="0"/>
              <a:t>, che il fiume Danubio attraversa da nord a sud. </a:t>
            </a:r>
          </a:p>
          <a:p>
            <a:pPr marL="0" indent="0">
              <a:buNone/>
            </a:pPr>
            <a:r>
              <a:rPr lang="it-IT" sz="2000" dirty="0"/>
              <a:t>Il fiume Danubio divide in due il paese. </a:t>
            </a:r>
          </a:p>
          <a:p>
            <a:pPr marL="0" indent="0">
              <a:buNone/>
            </a:pPr>
            <a:r>
              <a:rPr lang="it-IT" sz="2000" dirty="0"/>
              <a:t>A est c’è la </a:t>
            </a:r>
            <a:r>
              <a:rPr lang="it-IT" sz="2000" dirty="0" err="1"/>
              <a:t>pustza</a:t>
            </a:r>
            <a:r>
              <a:rPr lang="it-IT" sz="2000" dirty="0"/>
              <a:t>. </a:t>
            </a:r>
          </a:p>
          <a:p>
            <a:pPr marL="0" indent="0" algn="just">
              <a:buNone/>
            </a:pPr>
            <a:r>
              <a:rPr lang="it-IT" sz="2000" dirty="0"/>
              <a:t>A ovest c’è la regione del </a:t>
            </a:r>
            <a:r>
              <a:rPr lang="it-IT" sz="2000" dirty="0" err="1"/>
              <a:t>Transdanubio</a:t>
            </a:r>
            <a:r>
              <a:rPr lang="it-IT" sz="2000" dirty="0"/>
              <a:t>, dove ci sono colline, montagne basse (Monti </a:t>
            </a:r>
            <a:r>
              <a:rPr lang="it-IT" sz="2000" dirty="0" err="1"/>
              <a:t>Mecsek</a:t>
            </a:r>
            <a:r>
              <a:rPr lang="it-IT" sz="2000" dirty="0"/>
              <a:t>) e il Lago Balaton. </a:t>
            </a: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8532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E200D2-6AA1-407B-97E2-20BD250E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 dirty="0"/>
              <a:t>Puszta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C8F51A-F29A-4FA1-992A-49E78038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1700" dirty="0"/>
              <a:t>Il termine puszta significa "terreno nudo" è un termine ungherese utilizzato per indicare vaste distese di pianura stepposa, tipiche del bassopiano magiaro.</a:t>
            </a:r>
          </a:p>
          <a:p>
            <a:pPr marL="0" indent="0" algn="just">
              <a:buNone/>
            </a:pPr>
            <a:endParaRPr lang="it-IT" sz="1700" dirty="0"/>
          </a:p>
          <a:p>
            <a:pPr marL="0" indent="0" algn="just">
              <a:buNone/>
            </a:pPr>
            <a:r>
              <a:rPr lang="it-IT" sz="1700" dirty="0"/>
              <a:t>Il territorio della puszta è sterile, inospitale, una specie di deserto erboso e in origine si riferiva a parti pianeggianti dell'</a:t>
            </a:r>
            <a:r>
              <a:rPr lang="it-IT" sz="1700" dirty="0" err="1"/>
              <a:t>Alföld</a:t>
            </a:r>
            <a:r>
              <a:rPr lang="it-IT" sz="1700" dirty="0"/>
              <a:t>, la grande pianura ungherese, abitata da pastori, bovari e </a:t>
            </a:r>
            <a:r>
              <a:rPr lang="it-IT" sz="1700" dirty="0" err="1"/>
              <a:t>cavallari</a:t>
            </a:r>
            <a:r>
              <a:rPr lang="it-IT" sz="1700" dirty="0"/>
              <a:t>.</a:t>
            </a:r>
          </a:p>
          <a:p>
            <a:pPr marL="0" indent="0" algn="just">
              <a:buNone/>
            </a:pPr>
            <a:endParaRPr lang="it-IT" sz="1700" dirty="0"/>
          </a:p>
          <a:p>
            <a:pPr marL="0" indent="0" algn="just">
              <a:buNone/>
            </a:pPr>
            <a:r>
              <a:rPr lang="it-IT" sz="1700" dirty="0"/>
              <a:t>Questo termine deriva da un aggettivo che significa "vuoto, brullo, desolato"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172F02-96D8-480D-A24A-EA20DE5C9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0" r="19555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6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1CB46C-E5BA-4DDE-A53D-58DF420E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it-IT" sz="4000"/>
              <a:t>Territorio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F073A-2F0B-4480-B4D6-08558540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Nella zona settentrionale del paese vi è una zona montuosa, composta da </a:t>
            </a:r>
            <a:r>
              <a:rPr lang="it-IT" sz="2000" b="1" dirty="0">
                <a:highlight>
                  <a:srgbClr val="FFFF00"/>
                </a:highlight>
              </a:rPr>
              <a:t>rilievi non molto alti </a:t>
            </a:r>
            <a:r>
              <a:rPr lang="it-IT" sz="2000" dirty="0"/>
              <a:t>che superano di poco i mille metri, che si snoda da sud-ovest a nord-est per circa 400 km. </a:t>
            </a:r>
          </a:p>
          <a:p>
            <a:pPr marL="0" indent="0" algn="just">
              <a:buNone/>
            </a:pPr>
            <a:r>
              <a:rPr lang="it-IT" sz="2000" dirty="0"/>
              <a:t>La prima parte di questa catena prende il nome di </a:t>
            </a:r>
            <a:r>
              <a:rPr lang="it-IT" sz="2000" b="1" dirty="0">
                <a:highlight>
                  <a:srgbClr val="FFFF00"/>
                </a:highlight>
              </a:rPr>
              <a:t>Montagne del </a:t>
            </a:r>
            <a:r>
              <a:rPr lang="it-IT" sz="2000" b="1" dirty="0" err="1">
                <a:highlight>
                  <a:srgbClr val="FFFF00"/>
                </a:highlight>
              </a:rPr>
              <a:t>Transdanubio</a:t>
            </a:r>
            <a:r>
              <a:rPr lang="it-IT" sz="2000" dirty="0"/>
              <a:t>, ed è costituita dalla </a:t>
            </a:r>
            <a:r>
              <a:rPr lang="it-IT" sz="2000" b="1" dirty="0">
                <a:highlight>
                  <a:srgbClr val="FFFF00"/>
                </a:highlight>
              </a:rPr>
              <a:t>Selva </a:t>
            </a:r>
            <a:r>
              <a:rPr lang="it-IT" sz="2000" b="1" dirty="0" err="1">
                <a:highlight>
                  <a:srgbClr val="FFFF00"/>
                </a:highlight>
              </a:rPr>
              <a:t>Baconia</a:t>
            </a:r>
            <a:r>
              <a:rPr lang="it-IT" sz="2000" b="1" dirty="0">
                <a:highlight>
                  <a:srgbClr val="FFFF00"/>
                </a:highlight>
              </a:rPr>
              <a:t> </a:t>
            </a:r>
            <a:r>
              <a:rPr lang="it-IT" sz="2000" dirty="0"/>
              <a:t>(o catena dei </a:t>
            </a:r>
            <a:r>
              <a:rPr lang="it-IT" sz="2000" dirty="0" err="1"/>
              <a:t>Bakony</a:t>
            </a:r>
            <a:r>
              <a:rPr lang="it-IT" sz="2000" dirty="0"/>
              <a:t>), che incomincia a nord del lago Balaton, seguita dai </a:t>
            </a:r>
            <a:r>
              <a:rPr lang="it-IT" sz="2000" b="1" dirty="0">
                <a:highlight>
                  <a:srgbClr val="FFFF00"/>
                </a:highlight>
              </a:rPr>
              <a:t>rilievi di </a:t>
            </a:r>
            <a:r>
              <a:rPr lang="it-IT" sz="2000" b="1" dirty="0" err="1">
                <a:highlight>
                  <a:srgbClr val="FFFF00"/>
                </a:highlight>
              </a:rPr>
              <a:t>Vértes</a:t>
            </a:r>
            <a:r>
              <a:rPr lang="it-IT" sz="2000" dirty="0"/>
              <a:t>, di </a:t>
            </a:r>
            <a:r>
              <a:rPr lang="it-IT" sz="2000" dirty="0" err="1"/>
              <a:t>Gerecse</a:t>
            </a:r>
            <a:r>
              <a:rPr lang="it-IT" sz="2000" dirty="0"/>
              <a:t> e di </a:t>
            </a:r>
            <a:r>
              <a:rPr lang="it-IT" sz="2000" dirty="0" err="1"/>
              <a:t>Pilis</a:t>
            </a:r>
            <a:r>
              <a:rPr lang="it-IT" sz="2000" dirty="0"/>
              <a:t> che giungono sino all'ansa del Danubio in prossimità della città di </a:t>
            </a:r>
            <a:r>
              <a:rPr lang="it-IT" sz="2000" dirty="0" err="1"/>
              <a:t>Visegrád</a:t>
            </a:r>
            <a:r>
              <a:rPr lang="it-IT" sz="20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64E86F-D3FC-45F7-8C5D-C14CAB7FC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4" r="10924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42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1171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Ungheria </vt:lpstr>
      <vt:lpstr>Dati generali</vt:lpstr>
      <vt:lpstr>Confini </vt:lpstr>
      <vt:lpstr>Territorio </vt:lpstr>
      <vt:lpstr>Bassopiano Pannonico</vt:lpstr>
      <vt:lpstr>Bassopiano Pannonico </vt:lpstr>
      <vt:lpstr>Territorio: parola chiave Pianura</vt:lpstr>
      <vt:lpstr>Puszta</vt:lpstr>
      <vt:lpstr>Territorio </vt:lpstr>
      <vt:lpstr>Fiumi </vt:lpstr>
      <vt:lpstr>Lago Balaton</vt:lpstr>
      <vt:lpstr>Clima </vt:lpstr>
      <vt:lpstr>Capitale dell’Ungheria: Budapest </vt:lpstr>
      <vt:lpstr>Budapest</vt:lpstr>
      <vt:lpstr>Storia</vt:lpstr>
      <vt:lpstr>Popolazione</vt:lpstr>
      <vt:lpstr>Rom </vt:lpstr>
      <vt:lpstr>Economia </vt:lpstr>
      <vt:lpstr>Cosa vuol dire Magiaro?</vt:lpstr>
      <vt:lpstr>Curiosità </vt:lpstr>
      <vt:lpstr>Carrozze </vt:lpstr>
      <vt:lpstr>Vitamina 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Ungheria </dc:title>
  <dc:creator>Daniela Mainardi</dc:creator>
  <cp:lastModifiedBy>Daniela Mainardi</cp:lastModifiedBy>
  <cp:revision>4</cp:revision>
  <dcterms:created xsi:type="dcterms:W3CDTF">2020-05-15T12:31:37Z</dcterms:created>
  <dcterms:modified xsi:type="dcterms:W3CDTF">2020-05-15T12:35:18Z</dcterms:modified>
</cp:coreProperties>
</file>